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7" r:id="rId2"/>
    <p:sldId id="268" r:id="rId3"/>
    <p:sldId id="283" r:id="rId4"/>
    <p:sldId id="309" r:id="rId5"/>
    <p:sldId id="314" r:id="rId6"/>
    <p:sldId id="315" r:id="rId7"/>
    <p:sldId id="316" r:id="rId8"/>
    <p:sldId id="318" r:id="rId9"/>
    <p:sldId id="317" r:id="rId10"/>
    <p:sldId id="313" r:id="rId11"/>
    <p:sldId id="320" r:id="rId12"/>
    <p:sldId id="321" r:id="rId13"/>
    <p:sldId id="322" r:id="rId14"/>
    <p:sldId id="324" r:id="rId15"/>
    <p:sldId id="325" r:id="rId16"/>
    <p:sldId id="327" r:id="rId17"/>
    <p:sldId id="328" r:id="rId18"/>
    <p:sldId id="330" r:id="rId19"/>
    <p:sldId id="329" r:id="rId20"/>
    <p:sldId id="347" r:id="rId21"/>
    <p:sldId id="332" r:id="rId22"/>
    <p:sldId id="333" r:id="rId23"/>
    <p:sldId id="334" r:id="rId24"/>
    <p:sldId id="350" r:id="rId25"/>
    <p:sldId id="336" r:id="rId26"/>
    <p:sldId id="337" r:id="rId27"/>
    <p:sldId id="338" r:id="rId28"/>
    <p:sldId id="339" r:id="rId29"/>
    <p:sldId id="340" r:id="rId30"/>
    <p:sldId id="346" r:id="rId31"/>
    <p:sldId id="341" r:id="rId32"/>
    <p:sldId id="345" r:id="rId33"/>
    <p:sldId id="342" r:id="rId34"/>
    <p:sldId id="343" r:id="rId35"/>
    <p:sldId id="344" r:id="rId36"/>
    <p:sldId id="311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4"/>
    <p:restoredTop sz="86179"/>
  </p:normalViewPr>
  <p:slideViewPr>
    <p:cSldViewPr snapToGrid="0" snapToObjects="1">
      <p:cViewPr varScale="1">
        <p:scale>
          <a:sx n="110" d="100"/>
          <a:sy n="110" d="100"/>
        </p:scale>
        <p:origin x="10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E2365-8B4D-724C-995A-292877F2334A}" type="datetimeFigureOut">
              <a:rPr kumimoji="1" lang="zh-CN" altLang="en-US" smtClean="0"/>
              <a:t>2021/8/25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16E77-FFEB-804D-9234-32F5EE5E2D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416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各位老板晚上，我是国际化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业务架构团队的陈洋，我今天新人串讲的主题是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Signpost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功能投放平台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16E77-FFEB-804D-9234-32F5EE5E2D1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396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我们再来简单说下功能投放平台架构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功能投放平台主要有：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mixc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cube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pantheon,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eunomia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优诺米亚）四部分组成，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mixc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的创建，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cube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主要是展示配置和新建配置，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pantheon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的创建与展示（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为多个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的集合），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eunomia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主要是开品流程的检测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投放平台使用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apollo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作为配置下发的通道，使用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ddmq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进行配置变更的管理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业务方也就是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signpost-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sdk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拿到配置</a:t>
            </a:r>
          </a:p>
        </p:txBody>
      </p:sp>
    </p:spTree>
    <p:extLst>
      <p:ext uri="{BB962C8B-B14F-4D97-AF65-F5344CB8AC3E}">
        <p14:creationId xmlns:p14="http://schemas.microsoft.com/office/powerpoint/2010/main" val="3583018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接着再来详细介绍下我们的功能投放平台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我将会从配置生效方式、主流程步骤、主要接口三个方面进行介绍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16E77-FFEB-804D-9234-32F5EE5E2D1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575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一条配置主要包含三块信息：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Feature_Meta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的控制信息；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Config_Meta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配置的控制信息；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lConfig_Detail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实际配置信息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仅有一个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featureMeta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存储在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ibt_cube_feature_meta_list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目录下，主要是对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的一个描述，例如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feaureName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最后修改时间，对应的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config_meta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的存储目录等信息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每一个确定的四个维度的组合对应一个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Config_Meta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存储相应的实验配置、短期配置、长期配置的文件名，生效时间、多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key(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extraConditions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这三块信息会分别写入到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apollo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三个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Apollo Service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中，下发到业务方机器中，供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signpost-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sdk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使用。根据业务方输入的国家、城市、区县、产品线、端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场景化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，给出相应的配置。具体的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signpst-sdk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的使用会在后面进行介绍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71327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feature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创建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register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接口，只是将</a:t>
            </a: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featureMeta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信息存储到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cube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的</a:t>
            </a: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Feature_meta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数据表中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并推送到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Apollo 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中的</a:t>
            </a: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ibt_cube_feature_meta_list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目录下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Audit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接口：将</a:t>
            </a: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feature_meta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表中的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status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字段由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feature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开始接入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=&gt; 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feature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接入完成，</a:t>
            </a: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FeatureVisible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字段（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feature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是否可见）由不可见转换为可见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CreateApolloService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接口：在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apollo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上创建</a:t>
            </a: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ibt_ns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_{</a:t>
            </a: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feature_key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}service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跳转到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apollo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上创建运营配置模版，因为实际配置的创建是基于模版的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AddService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接口：增加</a:t>
            </a: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Feature_meta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NS, </a:t>
            </a: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Config_Meta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NS</a:t>
            </a:r>
            <a:r>
              <a:rPr lang="zh-CN" altLang="e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</a:t>
            </a: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Config_detail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NS 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下发的服务器节点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仅能在测试环境使用，正式环境需要登陆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Apollo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去增加下发的机器节点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Category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接口：设置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feature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对应的</a:t>
            </a: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catergroy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信息， 默认不设置时，</a:t>
            </a: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category_id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=0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表示该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feature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是非交付的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feature </a:t>
            </a:r>
            <a:r>
              <a:rPr lang="zh-CN" altLang="e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（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在开发者管理中显示） 当</a:t>
            </a:r>
            <a:r>
              <a:rPr lang="en" altLang="zh-CN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category_id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&gt;0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时表示该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feature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为交付的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feature</a:t>
            </a:r>
            <a:r>
              <a:rPr lang="zh-CN" altLang="e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（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在配置中心中显示），配置中心的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feature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与功能广场相关联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一对多关系（一个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category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对应多个</a:t>
            </a:r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feature</a:t>
            </a:r>
            <a:r>
              <a:rPr lang="zh-CN" altLang="e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259539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287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接口：</a:t>
            </a: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gopkg.in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/go-playground/validator.v9"</a:t>
            </a: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validator_v9.New()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只是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ctx.Validate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(req)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调用的是这个包中的检验方法</a:t>
            </a: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submitFeature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publishFeature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CreateService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调用的都是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apolloProxy.Post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constants.ApolloRequestTypeConfig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path, nil, body)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这个方法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只不过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不一样（同步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apollo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信息，下发配置，创建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apollo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服务），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内容不一样</a:t>
            </a:r>
          </a:p>
        </p:txBody>
      </p:sp>
    </p:spTree>
    <p:extLst>
      <p:ext uri="{BB962C8B-B14F-4D97-AF65-F5344CB8AC3E}">
        <p14:creationId xmlns:p14="http://schemas.microsoft.com/office/powerpoint/2010/main" val="4124687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2412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之后调用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Apollo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提交配置和下发配置接口，也是如此，只不过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信息有所区别</a:t>
            </a:r>
            <a:endParaRPr lang="zh-CN" altLang="e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7517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配置中心和开发者管理两个界面十分相似，区别就在于两者显示的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类型不同，配置中心显示的是交付类功能，开发者管理显示的是非交付类功能。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交付类功能与功能广场存在多对一对关系，多个交付类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对应功能广场中的一个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category</a:t>
            </a:r>
          </a:p>
        </p:txBody>
      </p:sp>
    </p:spTree>
    <p:extLst>
      <p:ext uri="{BB962C8B-B14F-4D97-AF65-F5344CB8AC3E}">
        <p14:creationId xmlns:p14="http://schemas.microsoft.com/office/powerpoint/2010/main" val="6481847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UpdateCategory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(req)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更新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catergory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分类</a:t>
            </a: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FeatureMeta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中有一个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category_id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字段，用来表示该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所属的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category,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我们调用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接口，就是为了修改该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featureMeta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category_id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字段，将修改后的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FeatureMeta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信息同步到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cube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数据库的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feature_meta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表中，同时到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Apollo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中，并下发到服务器节点上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我们再来看下这个具体是如何实现的</a:t>
            </a:r>
          </a:p>
          <a:p>
            <a:endParaRPr lang="zh-CN" altLang="e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5299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我将会从：背景介绍，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Signpost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我们的功能投放平台），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signpost-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sdk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业务思考 四个部分来进行介绍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16E77-FFEB-804D-9234-32F5EE5E2D1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1303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先看主要流程，即实线部分</a:t>
            </a: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GetTemplate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接口通过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template_id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apollo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上获取模版信息</a:t>
            </a: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BatchSaveConfig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批量保存配置，因为我们的新建配置页面的城市、产品线维度可以多选</a:t>
            </a: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AuditConfig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接口：管理员审核该配置是否通过</a:t>
            </a: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Config_detail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信息自动发布：</a:t>
            </a:r>
          </a:p>
          <a:p>
            <a:pPr lvl="1"/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doStage1: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先讲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City_config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city_config_detail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status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改为发布中</a:t>
            </a:r>
          </a:p>
          <a:p>
            <a:pPr lvl="1"/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config_detail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同步到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apollo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</a:t>
            </a:r>
          </a:p>
          <a:p>
            <a:pPr lvl="1"/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doStage2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city_confiig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city_config_detail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status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改为生效中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未生效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过期</a:t>
            </a:r>
          </a:p>
          <a:p>
            <a:pPr lvl="1"/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因为我们新建配置时会设置配置的作用时间，即配置开始生效时间和结束生效时间</a:t>
            </a:r>
          </a:p>
          <a:p>
            <a:pPr lvl="1"/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从而会划分短期配置和长期配置（长期配置以结束生效时间为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2030-12-31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为判断条件） </a:t>
            </a: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Config_meta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信息发布：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再看看分支流程，虚线部分</a:t>
            </a:r>
          </a:p>
        </p:txBody>
      </p:sp>
    </p:spTree>
    <p:extLst>
      <p:ext uri="{BB962C8B-B14F-4D97-AF65-F5344CB8AC3E}">
        <p14:creationId xmlns:p14="http://schemas.microsoft.com/office/powerpoint/2010/main" val="554827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1497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短期配置冲突：配置生效和失效时间有交叉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实验配置冲突：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ExperimentKey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相同，且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ExperimentGroup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相同</a:t>
            </a: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长期配置冲突：同一维度长期配置只允许存在一条</a:t>
            </a:r>
          </a:p>
          <a:p>
            <a:endParaRPr lang="zh-CN" altLang="e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85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CheckAuthority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接口之前有描述，再次就不再赘述</a:t>
            </a:r>
            <a:endParaRPr lang="zh-CN" altLang="e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697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043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487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16E77-FFEB-804D-9234-32F5EE5E2D11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5731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4540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1410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9616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首先来介绍第一部分背景介绍，我将会从配置概念，平台应用背景，平台架构三个方面进行介绍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16E77-FFEB-804D-9234-32F5EE5E2D1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62338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8869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08336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16E77-FFEB-804D-9234-32F5EE5E2D11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96405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一旦修改，原有的许多接口的逻辑都要进行修改</a:t>
            </a:r>
            <a:endParaRPr lang="zh-CN" altLang="e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8175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5448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2705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欢迎各位的批评指正</a:t>
            </a:r>
          </a:p>
        </p:txBody>
      </p:sp>
    </p:spTree>
    <p:extLst>
      <p:ext uri="{BB962C8B-B14F-4D97-AF65-F5344CB8AC3E}">
        <p14:creationId xmlns:p14="http://schemas.microsoft.com/office/powerpoint/2010/main" val="764784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首先我们先来简单地介绍下配置的概念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以连接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数据库为例：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最简单的方式，如下代码所示，就是在代码中直接标明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数据库的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port, username, password, schema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数据表）等信息 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但是同时会存在以下问题，一旦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数据库的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ip,port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等信息发生变化，需要直接修改代码，重新编译，重新部署</a:t>
            </a:r>
          </a:p>
        </p:txBody>
      </p:sp>
    </p:spTree>
    <p:extLst>
      <p:ext uri="{BB962C8B-B14F-4D97-AF65-F5344CB8AC3E}">
        <p14:creationId xmlns:p14="http://schemas.microsoft.com/office/powerpoint/2010/main" val="4126031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方式二：就是逻辑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配置的方式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右边的图是配置文件信息（包括数据库的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ip,port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等信息），左边的图是代码逻辑，我们从左图可以看出，我们首先读取配置文件的信息，然后使用该信息进行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数据库的连接。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逻辑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配置的方式在应对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数据库的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ip,port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等信息发生变化的情况时，不需要修改代码，只需要修改或者替换配置文件即可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62813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说完配置的概念，我们再来说下功能投放平台应用背景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滴滴国际化的产品面向世界上多个国家、城市、地区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存在，在不同国家、城市、区县、产品线维度下，某一产品功能对应配置的字段值有所不同的情况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我们以计价模块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price_model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为例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当其字段值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，表示实时计价，即常见的平台按照时间，路程等计算价格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当其字段值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时，表示打表计价，即类似出租车一样，进行打表计算价格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当其字段值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时，表示乘客一口价，司机实时计价。即乘客这段行程的花费按照一个事先确定好的固定价格进行收费，司机的实际收入还是按照实时计价 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当其字段值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=3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时，司乘一口价，即乘客这段行程的花费是一个事先确定好的固定价格，司机的实际收入也是事先确定好的固定价格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例如巴西优享采用的是实时计价，。。。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从中我们可以看出，不同国家、城市、区县、产品线维度下，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price_model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的取值可能有所不同，但是同一取值后续的操作确是相同的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面对这种情况，若在代码中用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if-else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判断，则代码过于冗长，且每开一个国家、城市、产品线代码都需要进行修改</a:t>
            </a:r>
          </a:p>
        </p:txBody>
      </p:sp>
    </p:spTree>
    <p:extLst>
      <p:ext uri="{BB962C8B-B14F-4D97-AF65-F5344CB8AC3E}">
        <p14:creationId xmlns:p14="http://schemas.microsoft.com/office/powerpoint/2010/main" val="2439804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因此我们提出了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Signpost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功能投放平台这个概念，例如以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price_model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作为一个功能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feature/ability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以国家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country_code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城市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city_id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区县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county_id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产品线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product_id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为四个维度，进行配置的差异化。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如下图所示，巴西全国全城特价车存在一条独立的配置，巴西全国全城优享存在一条独立的配置</a:t>
            </a:r>
          </a:p>
        </p:txBody>
      </p:sp>
    </p:spTree>
    <p:extLst>
      <p:ext uri="{BB962C8B-B14F-4D97-AF65-F5344CB8AC3E}">
        <p14:creationId xmlns:p14="http://schemas.microsoft.com/office/powerpoint/2010/main" val="3135112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配置的具体内容如图：巴西特价车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price_mode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采用司乘一口价，巴西优享采用实时计价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13059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配置的实际使用如下图所示，以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d-deal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模块（网约车司机侧交易模块）的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dEndCharge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接口（结束计费接口）为例，调用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signpost-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sdk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入参为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passageer_id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国家、城市、区县、产品线，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featurekey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拿到相应维度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price_model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模块的配置，然后根据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price_model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是否等于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，判断是否跳转到打表计价页面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04985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D6C351-BC8E-CB42-9325-49F6C9222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F4B8C9-CB07-8A40-BD9C-7AA0E41FAD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89CEBD-3E6B-2542-AFDD-B34C88D7B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69AA8-C0D4-B840-A4B2-3EB4C21D8752}" type="datetimeFigureOut">
              <a:rPr kumimoji="1" lang="zh-CN" altLang="en-US" smtClean="0"/>
              <a:t>2021/8/25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FD74E4-9DB8-D74A-9CD2-33AC60913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D71548-64C9-8949-A499-6639A6966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610C-8E52-BA4A-86C5-C9118AF896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2478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243A04-30AE-E544-915F-8DA45190E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34A9E4-7929-D14A-A655-59F790688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489260-9514-0240-9F97-524641F54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69AA8-C0D4-B840-A4B2-3EB4C21D8752}" type="datetimeFigureOut">
              <a:rPr kumimoji="1" lang="zh-CN" altLang="en-US" smtClean="0"/>
              <a:t>2021/8/25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A31708-FB99-FB4A-B1FD-A4755066B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D8E928-F52D-1244-8D6E-FAB8441CA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610C-8E52-BA4A-86C5-C9118AF896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359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B24D98C-D761-D749-9FF2-8ADFCB9D18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D19E66-4A6B-B44F-9FAB-EAE4C53CC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85F0DA-F60F-C64C-A001-36FE58D54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69AA8-C0D4-B840-A4B2-3EB4C21D8752}" type="datetimeFigureOut">
              <a:rPr kumimoji="1" lang="zh-CN" altLang="en-US" smtClean="0"/>
              <a:t>2021/8/25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70E5BC-B4F7-6B4B-9B2A-3954D1B1F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294AB9-5A48-FB41-A6D9-3E2CC4285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610C-8E52-BA4A-86C5-C9118AF896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838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065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65"/>
          <a:stretch/>
        </p:blipFill>
        <p:spPr>
          <a:xfrm>
            <a:off x="7896200" y="5944"/>
            <a:ext cx="4295800" cy="6857657"/>
          </a:xfrm>
          <a:prstGeom prst="rect">
            <a:avLst/>
          </a:prstGeom>
        </p:spPr>
      </p:pic>
      <p:sp>
        <p:nvSpPr>
          <p:cNvPr id="11" name="圆形">
            <a:extLst>
              <a:ext uri="{FF2B5EF4-FFF2-40B4-BE49-F238E27FC236}">
                <a16:creationId xmlns:a16="http://schemas.microsoft.com/office/drawing/2014/main" id="{47B3E352-DF53-7B40-92A5-14C4CEEB3F08}"/>
              </a:ext>
            </a:extLst>
          </p:cNvPr>
          <p:cNvSpPr/>
          <p:nvPr userDrawn="1"/>
        </p:nvSpPr>
        <p:spPr>
          <a:xfrm>
            <a:off x="916256" y="758471"/>
            <a:ext cx="5182526" cy="5182527"/>
          </a:xfrm>
          <a:prstGeom prst="ellipse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FF7F41"/>
            </a:solidFill>
            <a:miter lim="400000"/>
          </a:ln>
        </p:spPr>
        <p:txBody>
          <a:bodyPr lIns="45719" rIns="45719" anchor="ctr"/>
          <a:lstStyle/>
          <a:p>
            <a:pPr>
              <a:lnSpc>
                <a:spcPct val="90000"/>
              </a:lnSpc>
              <a:defRPr sz="2300">
                <a:solidFill>
                  <a:srgbClr val="FFFFFF"/>
                </a:solidFill>
                <a:latin typeface="PingFang HK Regular"/>
                <a:ea typeface="PingFang HK Regular"/>
                <a:cs typeface="PingFang HK Regular"/>
                <a:sym typeface="PingFang HK Regular"/>
              </a:defRPr>
            </a:pPr>
            <a:endParaRPr dirty="0"/>
          </a:p>
        </p:txBody>
      </p:sp>
      <p:sp>
        <p:nvSpPr>
          <p:cNvPr id="13" name="Name      2018.06.06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476387" y="3819097"/>
            <a:ext cx="791028" cy="4739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buSzTx/>
              <a:buFontTx/>
              <a:buNone/>
              <a:defRPr sz="1400" b="0" i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dirty="0"/>
              <a:t>Name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82B516-51E7-754C-96C2-B22426010D42}"/>
              </a:ext>
            </a:extLst>
          </p:cNvPr>
          <p:cNvSpPr txBox="1"/>
          <p:nvPr userDrawn="1"/>
        </p:nvSpPr>
        <p:spPr>
          <a:xfrm>
            <a:off x="4909457" y="-903514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6DAC17-3CE3-FB4D-A77A-79680B9FD5E5}"/>
              </a:ext>
            </a:extLst>
          </p:cNvPr>
          <p:cNvSpPr txBox="1"/>
          <p:nvPr userDrawn="1"/>
        </p:nvSpPr>
        <p:spPr>
          <a:xfrm>
            <a:off x="1192696" y="-2107096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E61546-AB5C-2243-8E87-AC49B8875FF4}"/>
              </a:ext>
            </a:extLst>
          </p:cNvPr>
          <p:cNvSpPr txBox="1"/>
          <p:nvPr userDrawn="1"/>
        </p:nvSpPr>
        <p:spPr>
          <a:xfrm>
            <a:off x="1815548" y="-490330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6" name="Name      2018.06.06">
            <a:extLst>
              <a:ext uri="{FF2B5EF4-FFF2-40B4-BE49-F238E27FC236}">
                <a16:creationId xmlns:a16="http://schemas.microsoft.com/office/drawing/2014/main" id="{EFD7B155-AFA3-144F-845A-D479D1E43B23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381232" y="3819097"/>
            <a:ext cx="1967032" cy="4739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buSzTx/>
              <a:buFontTx/>
              <a:buNone/>
              <a:defRPr sz="1400" b="0" i="0">
                <a:solidFill>
                  <a:schemeClr val="tx1"/>
                </a:solidFill>
                <a:latin typeface="+mj-ea"/>
                <a:ea typeface="+mj-ea"/>
                <a:cs typeface="Microsoft YaHei Normal"/>
              </a:defRPr>
            </a:lvl1pPr>
          </a:lstStyle>
          <a:p>
            <a:r>
              <a:rPr lang="en-US" altLang="zh-CN" dirty="0"/>
              <a:t>2018.06.06</a:t>
            </a:r>
            <a:endParaRPr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AD489F-B4FB-8F4A-A1AE-B4A3E317046F}"/>
              </a:ext>
            </a:extLst>
          </p:cNvPr>
          <p:cNvSpPr txBox="1"/>
          <p:nvPr userDrawn="1"/>
        </p:nvSpPr>
        <p:spPr>
          <a:xfrm>
            <a:off x="-345989" y="-790832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1407700" y="2587428"/>
            <a:ext cx="4199638" cy="1252985"/>
          </a:xfrm>
        </p:spPr>
        <p:txBody>
          <a:bodyPr/>
          <a:lstStyle>
            <a:lvl1pPr marL="0" indent="0">
              <a:lnSpc>
                <a:spcPct val="100000"/>
              </a:lnSpc>
              <a:buSzTx/>
              <a:buFontTx/>
              <a:buNone/>
              <a:defRPr sz="42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微软雅黑</a:t>
            </a:r>
            <a:r>
              <a:rPr lang="en-US" altLang="zh-CN" dirty="0"/>
              <a:t>42</a:t>
            </a:r>
            <a:r>
              <a:rPr lang="zh-CN" altLang="en-US" dirty="0"/>
              <a:t>号字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117531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44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B6ABAFA-17AA-1946-8625-CBCD56882AF3}"/>
              </a:ext>
            </a:extLst>
          </p:cNvPr>
          <p:cNvSpPr txBox="1"/>
          <p:nvPr userDrawn="1"/>
        </p:nvSpPr>
        <p:spPr>
          <a:xfrm>
            <a:off x="8241957" y="-1025611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528048" y="916054"/>
            <a:ext cx="5169056" cy="524245"/>
          </a:xfrm>
        </p:spPr>
        <p:txBody>
          <a:bodyPr tIns="0" bIns="0" anchor="ctr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zh-CN" altLang="en-US" dirty="0"/>
              <a:t>微软雅黑</a:t>
            </a:r>
            <a:r>
              <a:rPr kumimoji="1" lang="en-US" altLang="zh-CN" dirty="0"/>
              <a:t>24</a:t>
            </a:r>
            <a:r>
              <a:rPr kumimoji="1" lang="zh-CN" altLang="en-US" dirty="0"/>
              <a:t>号字</a:t>
            </a:r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527676" y="2616723"/>
            <a:ext cx="5169428" cy="524245"/>
          </a:xfrm>
        </p:spPr>
        <p:txBody>
          <a:bodyPr tIns="0" bIns="0" anchor="ctr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zh-CN" altLang="en-US" dirty="0"/>
              <a:t>微软雅黑</a:t>
            </a:r>
            <a:r>
              <a:rPr kumimoji="1" lang="en-US" altLang="zh-CN" dirty="0"/>
              <a:t>24</a:t>
            </a:r>
            <a:r>
              <a:rPr kumimoji="1" lang="zh-CN" altLang="en-US" dirty="0"/>
              <a:t>号字</a:t>
            </a:r>
          </a:p>
        </p:txBody>
      </p:sp>
      <p:sp>
        <p:nvSpPr>
          <p:cNvPr id="30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527675" y="4331045"/>
            <a:ext cx="5169429" cy="524245"/>
          </a:xfrm>
        </p:spPr>
        <p:txBody>
          <a:bodyPr tIns="0" bIns="0" anchor="ctr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zh-CN" altLang="en-US" dirty="0"/>
              <a:t>微软雅黑</a:t>
            </a:r>
            <a:r>
              <a:rPr kumimoji="1" lang="en-US" altLang="zh-CN" dirty="0"/>
              <a:t>24</a:t>
            </a:r>
            <a:r>
              <a:rPr kumimoji="1" lang="zh-CN" altLang="en-US" dirty="0"/>
              <a:t>号字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6585636" y="1550674"/>
            <a:ext cx="5111468" cy="958850"/>
          </a:xfrm>
        </p:spPr>
        <p:txBody>
          <a:bodyPr tIns="0" anchor="t">
            <a:normAutofit/>
          </a:bodyPr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zh-CN" altLang="en-US" dirty="0"/>
              <a:t>微软雅黑</a:t>
            </a:r>
            <a:r>
              <a:rPr kumimoji="1" lang="en-US" altLang="zh-CN" dirty="0"/>
              <a:t>12</a:t>
            </a:r>
            <a:r>
              <a:rPr kumimoji="1" lang="zh-CN" altLang="en-US" dirty="0"/>
              <a:t>号字</a:t>
            </a:r>
          </a:p>
        </p:txBody>
      </p:sp>
      <p:sp>
        <p:nvSpPr>
          <p:cNvPr id="31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6585635" y="3255705"/>
            <a:ext cx="5111469" cy="958850"/>
          </a:xfrm>
        </p:spPr>
        <p:txBody>
          <a:bodyPr tIns="0" anchor="t">
            <a:normAutofit/>
          </a:bodyPr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zh-CN" altLang="en-US" dirty="0"/>
              <a:t>微软雅黑</a:t>
            </a:r>
            <a:r>
              <a:rPr kumimoji="1" lang="en-US" altLang="zh-CN" dirty="0"/>
              <a:t>12</a:t>
            </a:r>
            <a:r>
              <a:rPr kumimoji="1" lang="zh-CN" altLang="en-US" dirty="0"/>
              <a:t>号字</a:t>
            </a:r>
          </a:p>
        </p:txBody>
      </p:sp>
      <p:sp>
        <p:nvSpPr>
          <p:cNvPr id="32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6585635" y="4971780"/>
            <a:ext cx="5111469" cy="1265532"/>
          </a:xfrm>
        </p:spPr>
        <p:txBody>
          <a:bodyPr tIns="0" anchor="t">
            <a:normAutofit/>
          </a:bodyPr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zh-CN" altLang="en-US" dirty="0"/>
              <a:t>微软雅黑</a:t>
            </a:r>
            <a:r>
              <a:rPr kumimoji="1" lang="en-US" altLang="zh-CN" dirty="0"/>
              <a:t>12</a:t>
            </a:r>
            <a:r>
              <a:rPr kumimoji="1" lang="zh-CN" altLang="en-US" dirty="0"/>
              <a:t>号字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5862388" y="962176"/>
            <a:ext cx="432000" cy="432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anchor="ctr" anchorCtr="1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5862388" y="2676498"/>
            <a:ext cx="432000" cy="432000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 anchorCtr="1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9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5862388" y="4400503"/>
            <a:ext cx="432000" cy="432000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 anchorCtr="1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20" hasCustomPrompt="1"/>
          </p:nvPr>
        </p:nvSpPr>
        <p:spPr>
          <a:xfrm>
            <a:off x="623391" y="916054"/>
            <a:ext cx="2664000" cy="2664000"/>
          </a:xfrm>
          <a:prstGeom prst="ellipse">
            <a:avLst/>
          </a:prstGeom>
          <a:noFill/>
          <a:ln w="38100">
            <a:solidFill>
              <a:srgbClr val="FF7F41"/>
            </a:solidFill>
          </a:ln>
        </p:spPr>
        <p:txBody>
          <a:bodyPr lIns="0" tIns="0" rIns="0" bIns="0" anchor="ctr" anchorCtr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86FADF-772C-7544-ABD1-A01F5E46D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8877"/>
            <a:ext cx="12192000" cy="92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3015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8067F02-D7C1-F44B-9D78-070493E57D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" y="0"/>
            <a:ext cx="12187065" cy="685800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18619" y="615438"/>
            <a:ext cx="5760000" cy="5760000"/>
          </a:xfrm>
          <a:prstGeom prst="ellipse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F7F41"/>
            </a:solidFill>
          </a:ln>
        </p:spPr>
        <p:txBody>
          <a:bodyPr lIns="180000" tIns="36000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zh-CN" altLang="en-US" dirty="0"/>
              <a:t>微软雅黑</a:t>
            </a:r>
            <a:r>
              <a:rPr kumimoji="1" lang="en-US" altLang="zh-CN" dirty="0"/>
              <a:t>36</a:t>
            </a:r>
            <a:r>
              <a:rPr kumimoji="1" lang="zh-CN" altLang="en-US" dirty="0"/>
              <a:t>号字</a:t>
            </a:r>
          </a:p>
        </p:txBody>
      </p:sp>
      <p:sp>
        <p:nvSpPr>
          <p:cNvPr id="7" name="文本占位符 5">
            <a:extLst>
              <a:ext uri="{FF2B5EF4-FFF2-40B4-BE49-F238E27FC236}">
                <a16:creationId xmlns:a16="http://schemas.microsoft.com/office/drawing/2014/main" id="{7D7B8FF9-5214-CD43-9C83-0BE6F91DD6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6080" y="3343300"/>
            <a:ext cx="1463845" cy="174771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0" b="0" i="0" u="none"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B4F04BD-B076-794C-A3B9-D44233025184}"/>
              </a:ext>
            </a:extLst>
          </p:cNvPr>
          <p:cNvSpPr txBox="1"/>
          <p:nvPr userDrawn="1"/>
        </p:nvSpPr>
        <p:spPr>
          <a:xfrm>
            <a:off x="10089397" y="-48044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47F1EA-1076-764C-B5ED-ACC0C00C1CCB}"/>
              </a:ext>
            </a:extLst>
          </p:cNvPr>
          <p:cNvSpPr txBox="1"/>
          <p:nvPr userDrawn="1"/>
        </p:nvSpPr>
        <p:spPr>
          <a:xfrm>
            <a:off x="4085303" y="-57518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1478BA7-9889-A74A-87CA-5BA1813BA281}"/>
              </a:ext>
            </a:extLst>
          </p:cNvPr>
          <p:cNvSpPr txBox="1"/>
          <p:nvPr userDrawn="1"/>
        </p:nvSpPr>
        <p:spPr>
          <a:xfrm>
            <a:off x="6153150" y="-857250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CB3AC1A-274E-3B44-AD48-C4088E543CC0}"/>
              </a:ext>
            </a:extLst>
          </p:cNvPr>
          <p:cNvSpPr txBox="1"/>
          <p:nvPr userDrawn="1"/>
        </p:nvSpPr>
        <p:spPr>
          <a:xfrm>
            <a:off x="5410200" y="-990600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E9AB72-A69C-8542-9984-71491F7790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8877"/>
            <a:ext cx="12192000" cy="92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9231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0EA777-2454-2B46-9D05-91157E3165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57"/>
            <a:ext cx="12192000" cy="6858000"/>
          </a:xfrm>
          <a:prstGeom prst="rect">
            <a:avLst/>
          </a:prstGeom>
        </p:spPr>
      </p:pic>
      <p:sp>
        <p:nvSpPr>
          <p:cNvPr id="12" name="2014年北京共经历了175个雾霾天…">
            <a:extLst>
              <a:ext uri="{FF2B5EF4-FFF2-40B4-BE49-F238E27FC236}">
                <a16:creationId xmlns:a16="http://schemas.microsoft.com/office/drawing/2014/main" id="{BCA6F093-5A4D-0144-917C-834FB7F2CB02}"/>
              </a:ext>
            </a:extLst>
          </p:cNvPr>
          <p:cNvSpPr txBox="1">
            <a:spLocks noGrp="1"/>
          </p:cNvSpPr>
          <p:nvPr>
            <p:ph type="body" sz="quarter" idx="18" hasCustomPrompt="1"/>
          </p:nvPr>
        </p:nvSpPr>
        <p:spPr>
          <a:xfrm>
            <a:off x="839788" y="1700808"/>
            <a:ext cx="10512425" cy="43196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400" b="0" i="0" u="none" strike="noStrike" cap="none" spc="0" baseline="0" dirty="0" smtClean="0">
                <a:ln>
                  <a:noFill/>
                </a:ln>
                <a:solidFill>
                  <a:schemeClr val="bg2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PingFang SC Regular"/>
              </a:defRPr>
            </a:lvl1pPr>
          </a:lstStyle>
          <a:p>
            <a:r>
              <a:rPr lang="zh-CN" altLang="en-US" dirty="0"/>
              <a:t>正文 微软雅黑 可根据内容调整字号 </a:t>
            </a:r>
            <a:r>
              <a:rPr lang="en-US" altLang="zh-CN" dirty="0"/>
              <a:t>14</a:t>
            </a:r>
            <a:r>
              <a:rPr lang="zh-CN" altLang="en-US" dirty="0"/>
              <a:t>号 </a:t>
            </a:r>
            <a:r>
              <a:rPr lang="en-US" altLang="zh-CN" dirty="0"/>
              <a:t>16</a:t>
            </a:r>
            <a:r>
              <a:rPr lang="zh-CN" altLang="en-US" dirty="0"/>
              <a:t>号 </a:t>
            </a:r>
            <a:r>
              <a:rPr lang="en-US" altLang="zh-CN" dirty="0"/>
              <a:t>18</a:t>
            </a:r>
            <a:r>
              <a:rPr lang="zh-CN" altLang="en-US" dirty="0"/>
              <a:t>号字</a:t>
            </a:r>
            <a:endParaRPr lang="en-US" altLang="zh-CN" dirty="0"/>
          </a:p>
          <a:p>
            <a:pPr marL="0" indent="0">
              <a:lnSpc>
                <a:spcPct val="110000"/>
              </a:lnSpc>
              <a:buSzTx/>
              <a:buFontTx/>
              <a:buNone/>
              <a:defRPr sz="1400">
                <a:solidFill>
                  <a:srgbClr val="535353"/>
                </a:solidFill>
              </a:defRPr>
            </a:pPr>
            <a:endParaRPr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8877"/>
            <a:ext cx="12192000" cy="9291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107D5AD-5F1B-A54E-9699-0D7F26494FC1}"/>
              </a:ext>
            </a:extLst>
          </p:cNvPr>
          <p:cNvSpPr txBox="1"/>
          <p:nvPr userDrawn="1"/>
        </p:nvSpPr>
        <p:spPr>
          <a:xfrm>
            <a:off x="8165805" y="-1254642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3753A4-5162-764D-B100-2DDA1F912088}"/>
              </a:ext>
            </a:extLst>
          </p:cNvPr>
          <p:cNvSpPr txBox="1"/>
          <p:nvPr userDrawn="1"/>
        </p:nvSpPr>
        <p:spPr>
          <a:xfrm>
            <a:off x="13269433" y="5869172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D56DDBF3-844A-4045-9449-7FE1CDC33C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787" y="548680"/>
            <a:ext cx="275601" cy="275601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anchor="ctr" anchorCtr="1">
            <a:noAutofit/>
          </a:bodyPr>
          <a:lstStyle>
            <a:lvl1pPr marL="0" indent="0" algn="ctr">
              <a:lnSpc>
                <a:spcPct val="100000"/>
              </a:lnSpc>
              <a:tabLst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/>
              <a:t>  </a:t>
            </a:r>
          </a:p>
        </p:txBody>
      </p:sp>
      <p:sp>
        <p:nvSpPr>
          <p:cNvPr id="13" name="标题 7">
            <a:extLst>
              <a:ext uri="{FF2B5EF4-FFF2-40B4-BE49-F238E27FC236}">
                <a16:creationId xmlns:a16="http://schemas.microsoft.com/office/drawing/2014/main" id="{DD9475FD-9478-004D-9CEE-9F3A81A93B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456" y="404664"/>
            <a:ext cx="10152757" cy="1008112"/>
          </a:xfrm>
        </p:spPr>
        <p:txBody>
          <a:bodyPr anchor="t" anchorCtr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zh-CN" altLang="en-US" sz="3000" b="0" i="0" u="none" strike="noStrike" cap="none" spc="0" baseline="0" dirty="0">
                <a:ln>
                  <a:noFill/>
                </a:ln>
                <a:solidFill>
                  <a:schemeClr val="tx1"/>
                </a:solidFill>
                <a:uFillTx/>
                <a:latin typeface="Microsoft YaHei" charset="-122"/>
                <a:ea typeface="Microsoft YaHei" charset="-122"/>
                <a:cs typeface="Microsoft YaHei" charset="-122"/>
                <a:sym typeface="PingFang SC Regular"/>
              </a:defRPr>
            </a:lvl1pPr>
          </a:lstStyle>
          <a:p>
            <a:r>
              <a:rPr lang="zh-CN" altLang="en-US" dirty="0"/>
              <a:t>标题 微软雅黑</a:t>
            </a:r>
            <a:r>
              <a:rPr lang="en-US" altLang="zh-CN" dirty="0"/>
              <a:t>30</a:t>
            </a:r>
            <a:r>
              <a:rPr lang="zh-CN" altLang="en-US" dirty="0"/>
              <a:t>号字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965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87065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045F2B-0628-164C-9E12-23CAB756D9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5"/>
          <a:stretch/>
        </p:blipFill>
        <p:spPr>
          <a:xfrm>
            <a:off x="8976321" y="0"/>
            <a:ext cx="3210747" cy="6858000"/>
          </a:xfrm>
          <a:prstGeom prst="rect">
            <a:avLst/>
          </a:prstGeom>
        </p:spPr>
      </p:pic>
      <p:sp>
        <p:nvSpPr>
          <p:cNvPr id="176" name="圆形"/>
          <p:cNvSpPr/>
          <p:nvPr/>
        </p:nvSpPr>
        <p:spPr>
          <a:xfrm>
            <a:off x="4142115" y="1475114"/>
            <a:ext cx="3907772" cy="3907772"/>
          </a:xfrm>
          <a:prstGeom prst="ellipse">
            <a:avLst/>
          </a:prstGeom>
          <a:solidFill>
            <a:schemeClr val="bg1">
              <a:alpha val="80000"/>
            </a:schemeClr>
          </a:solidFill>
          <a:ln w="38100">
            <a:solidFill>
              <a:srgbClr val="FF7F41"/>
            </a:solidFill>
            <a:miter lim="400000"/>
          </a:ln>
        </p:spPr>
        <p:txBody>
          <a:bodyPr lIns="45719" rIns="45719" anchor="ctr"/>
          <a:lstStyle/>
          <a:p>
            <a:pPr>
              <a:lnSpc>
                <a:spcPct val="90000"/>
              </a:lnSpc>
              <a:defRPr sz="2300">
                <a:solidFill>
                  <a:srgbClr val="FFFFFF"/>
                </a:solidFill>
                <a:latin typeface="PingFang HK Regular"/>
                <a:ea typeface="PingFang HK Regular"/>
                <a:cs typeface="PingFang HK Regular"/>
                <a:sym typeface="PingFang HK Regular"/>
              </a:defRPr>
            </a:pPr>
            <a:endParaRPr sz="23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8C7126F-227A-8D40-A2FA-AFBBA19B4D6A}"/>
              </a:ext>
            </a:extLst>
          </p:cNvPr>
          <p:cNvSpPr txBox="1"/>
          <p:nvPr userDrawn="1"/>
        </p:nvSpPr>
        <p:spPr>
          <a:xfrm>
            <a:off x="4367808" y="3032956"/>
            <a:ext cx="3456384" cy="7920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377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THANKS</a:t>
            </a:r>
            <a:endParaRPr kumimoji="0" lang="zh-CN" altLang="en-US" sz="4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44565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981D29-15E1-C846-B494-8DAF33A1D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FA5A14-B695-3741-BD88-D13D15516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C14B49-6187-B24E-B40D-866141A7D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69AA8-C0D4-B840-A4B2-3EB4C21D8752}" type="datetimeFigureOut">
              <a:rPr kumimoji="1" lang="zh-CN" altLang="en-US" smtClean="0"/>
              <a:t>2021/8/25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8847CA-F169-C745-A71E-6EEC9FACB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299BF-89B1-154F-A34F-A48D7945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610C-8E52-BA4A-86C5-C9118AF896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2357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5F5D2E-4F36-7345-AA18-249A4DD3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720EA5-3299-F745-95E8-6F1D37081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CE108D-154F-5447-900D-B2B7183E0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69AA8-C0D4-B840-A4B2-3EB4C21D8752}" type="datetimeFigureOut">
              <a:rPr kumimoji="1" lang="zh-CN" altLang="en-US" smtClean="0"/>
              <a:t>2021/8/25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0E23C7-12D7-A241-9932-8D4651854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19B379-EAA9-CA47-9D41-95B555C3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610C-8E52-BA4A-86C5-C9118AF896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7644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056D91-0AF5-E941-BD68-E8DAD9247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1331C-CEE2-274E-8584-F29D995C9F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D2AE8E-E6C5-0347-BE52-A1D2876780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6CB7E2-39D8-EE46-BAD8-B0F808D4B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69AA8-C0D4-B840-A4B2-3EB4C21D8752}" type="datetimeFigureOut">
              <a:rPr kumimoji="1" lang="zh-CN" altLang="en-US" smtClean="0"/>
              <a:t>2021/8/25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3977F0-1B11-294F-A9FE-02B60120A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472791-7750-A044-B8A5-FC4D7790D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610C-8E52-BA4A-86C5-C9118AF896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8673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CBD745-D1AB-A047-B03C-C0269C3EF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172ADB-7295-F44B-8BA6-0FAFB1816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E3C8E8-E49F-3C4D-9E36-6AE96F2F2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7718970-377F-244D-BD93-7A7AD2E560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8B80D6-C54B-F149-85A8-5CCD0253E7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4347BE4-014B-8543-BCD7-4E76DB36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69AA8-C0D4-B840-A4B2-3EB4C21D8752}" type="datetimeFigureOut">
              <a:rPr kumimoji="1" lang="zh-CN" altLang="en-US" smtClean="0"/>
              <a:t>2021/8/25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9B82E3C-1FEA-2949-820D-52E9BC85D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C2314D-17A2-A243-B0D8-1253D94A2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610C-8E52-BA4A-86C5-C9118AF896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2186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915F39-7758-684B-A7F5-17EB876F3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7064E92-C0D5-8D44-B899-7B65305FC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69AA8-C0D4-B840-A4B2-3EB4C21D8752}" type="datetimeFigureOut">
              <a:rPr kumimoji="1" lang="zh-CN" altLang="en-US" smtClean="0"/>
              <a:t>2021/8/25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8DA687-EB90-AB4B-A495-8FE5CA2BD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65199C-661A-F44F-B631-FDF2F3009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610C-8E52-BA4A-86C5-C9118AF896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742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836D772-1CD4-C042-AD1D-CA12EA95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69AA8-C0D4-B840-A4B2-3EB4C21D8752}" type="datetimeFigureOut">
              <a:rPr kumimoji="1" lang="zh-CN" altLang="en-US" smtClean="0"/>
              <a:t>2021/8/25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F8DA2C5-C70B-E346-8A44-8D4FC28B0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803109-D8DD-0649-A173-654DB9FD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610C-8E52-BA4A-86C5-C9118AF896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098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15C270-3DB3-AF41-8845-ECFA822AC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55BBA1-F121-2949-8EB6-B6934D02A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D27159-A47D-5240-B443-14FAF6452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E46535-5624-D648-B656-86C3B2FC3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69AA8-C0D4-B840-A4B2-3EB4C21D8752}" type="datetimeFigureOut">
              <a:rPr kumimoji="1" lang="zh-CN" altLang="en-US" smtClean="0"/>
              <a:t>2021/8/25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56D67D-3CB1-AF4B-B38D-EA19A2ABA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8AAB02-A366-CF44-BBF0-3ACD54528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610C-8E52-BA4A-86C5-C9118AF896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6185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B1B7E-4349-9847-986C-3CE861D81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8A1F521-9698-484F-805F-92F4DABFBF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006E9D-68B5-B844-9D9D-1FB94A499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0CC3E2-0327-D249-9CB2-35F40865B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69AA8-C0D4-B840-A4B2-3EB4C21D8752}" type="datetimeFigureOut">
              <a:rPr kumimoji="1" lang="zh-CN" altLang="en-US" smtClean="0"/>
              <a:t>2021/8/25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E3AFDD-DAEA-A54E-B9F5-659AFF91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62816A-EB87-4D4B-8CAC-E2A05D85E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610C-8E52-BA4A-86C5-C9118AF896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7885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640A75C-9246-CB4C-9498-A168BA6F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6DD2C6-7431-4A43-8A55-C90A9A69D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C07B5C-9ED4-784C-990A-432C79CDA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69AA8-C0D4-B840-A4B2-3EB4C21D8752}" type="datetimeFigureOut">
              <a:rPr kumimoji="1" lang="zh-CN" altLang="en-US" smtClean="0"/>
              <a:t>2021/8/25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E98974-56E3-1C44-8036-18892AC03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35C0BD-F8B8-624D-AA6C-B3EFF8D54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E610C-8E52-BA4A-86C5-C9118AF896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1841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10.96.114.118/feature/quer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hyperlink" Target="https://signpost.intra.didiglobal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9346088" y="4139731"/>
            <a:ext cx="2291733" cy="473999"/>
          </a:xfrm>
        </p:spPr>
        <p:txBody>
          <a:bodyPr>
            <a:no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业务架构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陈洋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9625157" y="4984091"/>
            <a:ext cx="1733593" cy="473999"/>
          </a:xfrm>
        </p:spPr>
        <p:txBody>
          <a:bodyPr>
            <a:no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2021.08.25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1154523" y="1898660"/>
            <a:ext cx="4688300" cy="1231669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zh-CN" altLang="en-US" dirty="0"/>
              <a:t>国际化业务架构</a:t>
            </a:r>
            <a:endParaRPr lang="en-US" altLang="zh-CN" dirty="0"/>
          </a:p>
          <a:p>
            <a:pPr algn="ctr"/>
            <a:r>
              <a:rPr lang="zh-CN" altLang="en-US" dirty="0"/>
              <a:t>新人串讲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77471C-6B42-614C-9162-39D106E87874}"/>
              </a:ext>
            </a:extLst>
          </p:cNvPr>
          <p:cNvSpPr txBox="1"/>
          <p:nvPr/>
        </p:nvSpPr>
        <p:spPr>
          <a:xfrm>
            <a:off x="10941269" y="914400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C8479C-57E3-364D-A77C-E772F46E05BA}"/>
              </a:ext>
            </a:extLst>
          </p:cNvPr>
          <p:cNvSpPr txBox="1"/>
          <p:nvPr/>
        </p:nvSpPr>
        <p:spPr>
          <a:xfrm>
            <a:off x="10515600" y="914400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58C63462-9C3D-004F-8D85-AD4E45062B64}"/>
              </a:ext>
            </a:extLst>
          </p:cNvPr>
          <p:cNvSpPr txBox="1">
            <a:spLocks/>
          </p:cNvSpPr>
          <p:nvPr/>
        </p:nvSpPr>
        <p:spPr>
          <a:xfrm>
            <a:off x="889473" y="3523896"/>
            <a:ext cx="5218401" cy="1231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Tx/>
              <a:buFontTx/>
              <a:buNone/>
              <a:defRPr sz="4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dirty="0"/>
              <a:t>Signpost</a:t>
            </a:r>
            <a:r>
              <a:rPr lang="zh-CN" altLang="en-US" sz="3600" dirty="0"/>
              <a:t> 功能投放平台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164438520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FB5AF5C8-C9E4-5F43-B765-AA905368074E}"/>
              </a:ext>
            </a:extLst>
          </p:cNvPr>
          <p:cNvSpPr txBox="1"/>
          <p:nvPr/>
        </p:nvSpPr>
        <p:spPr>
          <a:xfrm>
            <a:off x="8344595" y="1613118"/>
            <a:ext cx="3421129" cy="357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kumimoji="1" lang="en-US" altLang="zh-CN" dirty="0" err="1"/>
              <a:t>mixc</a:t>
            </a:r>
            <a:r>
              <a:rPr kumimoji="1" lang="zh-CN" altLang="en-US" dirty="0"/>
              <a:t>：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自助接入</a:t>
            </a:r>
            <a:endParaRPr kumimoji="1" lang="en-US" altLang="zh-CN" dirty="0"/>
          </a:p>
          <a:p>
            <a:pPr>
              <a:spcBef>
                <a:spcPts val="1200"/>
              </a:spcBef>
            </a:pPr>
            <a:r>
              <a:rPr kumimoji="1" lang="en-US" altLang="zh-CN" dirty="0"/>
              <a:t>cube</a:t>
            </a:r>
            <a:r>
              <a:rPr kumimoji="1" lang="zh-CN" altLang="en-US" dirty="0"/>
              <a:t>：展示配置，新建配置</a:t>
            </a:r>
            <a:endParaRPr kumimoji="1" lang="en-US" altLang="zh-CN" dirty="0"/>
          </a:p>
          <a:p>
            <a:pPr>
              <a:spcBef>
                <a:spcPts val="1200"/>
              </a:spcBef>
            </a:pPr>
            <a:r>
              <a:rPr kumimoji="1" lang="en-US" altLang="zh-CN" dirty="0"/>
              <a:t>pantheon</a:t>
            </a:r>
            <a:r>
              <a:rPr kumimoji="1" lang="zh-CN" altLang="en-US" dirty="0"/>
              <a:t>：</a:t>
            </a:r>
            <a:r>
              <a:rPr kumimoji="1" lang="zh-CN" altLang="en-US" sz="2000" dirty="0"/>
              <a:t>展示已接入的功能</a:t>
            </a:r>
            <a:endParaRPr kumimoji="1" lang="en-US" altLang="zh-CN" sz="2000" dirty="0"/>
          </a:p>
          <a:p>
            <a:pPr>
              <a:spcBef>
                <a:spcPts val="1200"/>
              </a:spcBef>
            </a:pPr>
            <a:r>
              <a:rPr kumimoji="1" lang="en-US" altLang="zh-CN" sz="2000" dirty="0" err="1"/>
              <a:t>eunomia</a:t>
            </a:r>
            <a:r>
              <a:rPr kumimoji="1" lang="zh-CN" altLang="en-US" sz="2000" dirty="0"/>
              <a:t>：开品流程检测</a:t>
            </a:r>
            <a:endParaRPr kumimoji="1" lang="en-US" altLang="zh-CN" sz="2000" dirty="0"/>
          </a:p>
          <a:p>
            <a:pPr>
              <a:spcBef>
                <a:spcPts val="1200"/>
              </a:spcBef>
            </a:pPr>
            <a:r>
              <a:rPr kumimoji="1" lang="en-US" altLang="zh-CN" sz="2000" dirty="0"/>
              <a:t>warden</a:t>
            </a:r>
            <a:r>
              <a:rPr kumimoji="1" lang="zh-CN" altLang="en-US" sz="2000" dirty="0"/>
              <a:t>：投放保障</a:t>
            </a:r>
            <a:endParaRPr kumimoji="1" lang="en-US" altLang="zh-CN" sz="2000" dirty="0"/>
          </a:p>
          <a:p>
            <a:pPr>
              <a:spcBef>
                <a:spcPts val="1200"/>
              </a:spcBef>
            </a:pPr>
            <a:endParaRPr kumimoji="1" lang="en-US" altLang="zh-CN" sz="2000" dirty="0"/>
          </a:p>
          <a:p>
            <a:pPr>
              <a:spcBef>
                <a:spcPts val="1200"/>
              </a:spcBef>
            </a:pPr>
            <a:r>
              <a:rPr kumimoji="1" lang="en-US" altLang="zh-CN" sz="2000" dirty="0"/>
              <a:t>Apollo</a:t>
            </a:r>
            <a:r>
              <a:rPr kumimoji="1" lang="zh-CN" altLang="en-US" sz="2000" dirty="0"/>
              <a:t>：配置文件推送</a:t>
            </a:r>
            <a:endParaRPr kumimoji="1" lang="en-US" altLang="zh-CN" sz="2000" dirty="0"/>
          </a:p>
          <a:p>
            <a:pPr>
              <a:spcBef>
                <a:spcPts val="1200"/>
              </a:spcBef>
            </a:pPr>
            <a:r>
              <a:rPr kumimoji="1" lang="en-US" altLang="zh-CN" sz="2000" dirty="0"/>
              <a:t>DDMQ</a:t>
            </a:r>
            <a:r>
              <a:rPr kumimoji="1" lang="zh-CN" altLang="en-US" sz="2000" dirty="0"/>
              <a:t>：消息</a:t>
            </a:r>
            <a:r>
              <a:rPr kumimoji="1" lang="zh-CN" altLang="en-US" dirty="0"/>
              <a:t>变更通知</a:t>
            </a: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082900F8-891B-334A-AC24-84841F87FD7C}"/>
              </a:ext>
            </a:extLst>
          </p:cNvPr>
          <p:cNvSpPr/>
          <p:nvPr/>
        </p:nvSpPr>
        <p:spPr>
          <a:xfrm>
            <a:off x="8344595" y="4343400"/>
            <a:ext cx="2715738" cy="90148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1C20A9-F31D-4A47-9685-1C5BEF418366}"/>
              </a:ext>
            </a:extLst>
          </p:cNvPr>
          <p:cNvSpPr txBox="1"/>
          <p:nvPr/>
        </p:nvSpPr>
        <p:spPr>
          <a:xfrm>
            <a:off x="9059566" y="54091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外部模块</a:t>
            </a: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DA88FC4B-205E-EE4A-B578-DAE66DB62ADC}"/>
              </a:ext>
            </a:extLst>
          </p:cNvPr>
          <p:cNvSpPr txBox="1">
            <a:spLocks noChangeAspect="1"/>
          </p:cNvSpPr>
          <p:nvPr/>
        </p:nvSpPr>
        <p:spPr>
          <a:xfrm>
            <a:off x="163773" y="107558"/>
            <a:ext cx="511576" cy="525322"/>
          </a:xfrm>
          <a:prstGeom prst="ellipse">
            <a:avLst/>
          </a:prstGeom>
          <a:solidFill>
            <a:srgbClr val="FFC000"/>
          </a:solidFill>
        </p:spPr>
        <p:txBody>
          <a:bodyPr vert="horz" wrap="square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kumimoji="1" lang="en-US" altLang="zh-CN" sz="1600" dirty="0"/>
              <a:t>03</a:t>
            </a:r>
            <a:endParaRPr kumimoji="1" lang="zh-CN" altLang="en-US" sz="1600" dirty="0"/>
          </a:p>
        </p:txBody>
      </p:sp>
      <p:sp>
        <p:nvSpPr>
          <p:cNvPr id="11" name="标题 3">
            <a:extLst>
              <a:ext uri="{FF2B5EF4-FFF2-40B4-BE49-F238E27FC236}">
                <a16:creationId xmlns:a16="http://schemas.microsoft.com/office/drawing/2014/main" id="{8EB72ABD-A63E-4047-B7B1-A58CFCB3A5F8}"/>
              </a:ext>
            </a:extLst>
          </p:cNvPr>
          <p:cNvSpPr txBox="1">
            <a:spLocks/>
          </p:cNvSpPr>
          <p:nvPr/>
        </p:nvSpPr>
        <p:spPr>
          <a:xfrm>
            <a:off x="675349" y="153288"/>
            <a:ext cx="8013451" cy="41961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zh-CN" altLang="en-US" sz="3000" b="0" i="0" u="none" strike="noStrike" kern="1200" cap="none" spc="0" baseline="0" dirty="0">
                <a:ln>
                  <a:noFill/>
                </a:ln>
                <a:solidFill>
                  <a:schemeClr val="tx1"/>
                </a:solidFill>
                <a:uFillTx/>
                <a:latin typeface="Microsoft YaHei" charset="-122"/>
                <a:ea typeface="Microsoft YaHei" charset="-122"/>
                <a:cs typeface="Microsoft YaHei" charset="-122"/>
                <a:sym typeface="PingFang SC Regular"/>
              </a:defRPr>
            </a:lvl1pPr>
          </a:lstStyle>
          <a:p>
            <a:r>
              <a:rPr kumimoji="1" lang="zh-CN" altLang="en-US" sz="2800" dirty="0"/>
              <a:t>背景介绍</a:t>
            </a:r>
            <a:r>
              <a:rPr kumimoji="1" lang="en-US" altLang="zh-CN" sz="3200" dirty="0"/>
              <a:t>—</a:t>
            </a:r>
            <a:r>
              <a:rPr kumimoji="1" lang="zh-CN" altLang="en-US" sz="2400" dirty="0"/>
              <a:t>功能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投放平台架构</a:t>
            </a:r>
            <a:endParaRPr kumimoji="1"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EC0791-BED0-6E45-AE8B-B4DE37F11F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63" t="2805"/>
          <a:stretch/>
        </p:blipFill>
        <p:spPr>
          <a:xfrm>
            <a:off x="-1" y="678610"/>
            <a:ext cx="8105911" cy="528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9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       </a:t>
            </a:r>
            <a:r>
              <a:rPr lang="en-US" altLang="zh-CN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Signpost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556615" y="2808042"/>
            <a:ext cx="1463845" cy="218770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tx1"/>
                </a:solidFill>
              </a:rPr>
              <a:t>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B0D325-D3E1-8B4D-8882-3C5B6D35F8D9}"/>
              </a:ext>
            </a:extLst>
          </p:cNvPr>
          <p:cNvSpPr txBox="1"/>
          <p:nvPr/>
        </p:nvSpPr>
        <p:spPr>
          <a:xfrm>
            <a:off x="9694661" y="2656714"/>
            <a:ext cx="1858201" cy="1677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SzPct val="60000"/>
              <a:buFont typeface="Wingdings" pitchFamily="2" charset="2"/>
              <a:buChar char="l"/>
            </a:pPr>
            <a:r>
              <a:rPr kumimoji="1" lang="zh-CN" altLang="en-US" dirty="0"/>
              <a:t>配置生效方式</a:t>
            </a:r>
            <a:endParaRPr kumimoji="1" lang="en-US" altLang="zh-CN" dirty="0"/>
          </a:p>
          <a:p>
            <a:pPr marL="285750" indent="-285750">
              <a:lnSpc>
                <a:spcPct val="200000"/>
              </a:lnSpc>
              <a:buSzPct val="60000"/>
              <a:buFont typeface="Wingdings" pitchFamily="2" charset="2"/>
              <a:buChar char="l"/>
            </a:pPr>
            <a:r>
              <a:rPr kumimoji="1" lang="zh-CN" altLang="en-US" dirty="0"/>
              <a:t>主流程步骤</a:t>
            </a:r>
            <a:endParaRPr kumimoji="1" lang="en-US" altLang="zh-CN" dirty="0"/>
          </a:p>
          <a:p>
            <a:pPr marL="285750" indent="-285750">
              <a:lnSpc>
                <a:spcPct val="200000"/>
              </a:lnSpc>
              <a:buSzPct val="60000"/>
              <a:buFont typeface="Wingdings" pitchFamily="2" charset="2"/>
              <a:buChar char="l"/>
            </a:pPr>
            <a:r>
              <a:rPr kumimoji="1" lang="zh-CN" altLang="en-US" dirty="0"/>
              <a:t>主要接口</a:t>
            </a:r>
          </a:p>
        </p:txBody>
      </p:sp>
    </p:spTree>
    <p:extLst>
      <p:ext uri="{BB962C8B-B14F-4D97-AF65-F5344CB8AC3E}">
        <p14:creationId xmlns:p14="http://schemas.microsoft.com/office/powerpoint/2010/main" val="34216311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163773" y="107558"/>
            <a:ext cx="511576" cy="525322"/>
          </a:xfrm>
          <a:solidFill>
            <a:srgbClr val="FFC000"/>
          </a:solidFill>
        </p:spPr>
        <p:txBody>
          <a:bodyPr/>
          <a:lstStyle/>
          <a:p>
            <a:pPr>
              <a:buNone/>
            </a:pPr>
            <a:r>
              <a:rPr kumimoji="1" lang="en-US" altLang="zh-CN" sz="1600" dirty="0"/>
              <a:t>01</a:t>
            </a:r>
            <a:endParaRPr kumimoji="1" lang="zh-CN" altLang="en-US" sz="16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49" y="153288"/>
            <a:ext cx="8013451" cy="419617"/>
          </a:xfrm>
        </p:spPr>
        <p:txBody>
          <a:bodyPr anchor="ctr">
            <a:noAutofit/>
          </a:bodyPr>
          <a:lstStyle/>
          <a:p>
            <a:r>
              <a:rPr kumimoji="1" lang="en-US" altLang="zh-CN" sz="2800" dirty="0"/>
              <a:t>Signpost—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配置生效方式</a:t>
            </a:r>
            <a:endParaRPr kumimoji="1" lang="zh-CN" altLang="en-US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127D2E-5A4B-6144-AAC9-B965A67C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718"/>
            <a:ext cx="12192000" cy="36234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85BAD2B-4BC7-B14C-9751-BCA2B754E400}"/>
              </a:ext>
            </a:extLst>
          </p:cNvPr>
          <p:cNvSpPr txBox="1"/>
          <p:nvPr/>
        </p:nvSpPr>
        <p:spPr>
          <a:xfrm>
            <a:off x="578734" y="4560425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一条配置包含三块信息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B01F17-FD2E-494A-9C08-30D2EE3703C9}"/>
              </a:ext>
            </a:extLst>
          </p:cNvPr>
          <p:cNvSpPr txBox="1"/>
          <p:nvPr/>
        </p:nvSpPr>
        <p:spPr>
          <a:xfrm>
            <a:off x="746566" y="4940802"/>
            <a:ext cx="4217693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Feature_Meta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feature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的控制信息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Config_Meta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  配置的控制信息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Config_Detail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 实际配置信息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936898C-0A86-E447-826E-902A1EC29DA1}"/>
              </a:ext>
            </a:extLst>
          </p:cNvPr>
          <p:cNvSpPr txBox="1"/>
          <p:nvPr/>
        </p:nvSpPr>
        <p:spPr>
          <a:xfrm>
            <a:off x="5981701" y="4598525"/>
            <a:ext cx="6096000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这三块信息会分别写入到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apollo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三个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Apollo Service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中，下发到业务方机器中，供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signpost-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sdk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使用。根据业务方输入的国家、城市、区县、产品线、端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场景化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details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参数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，给出相应的配置</a:t>
            </a:r>
          </a:p>
        </p:txBody>
      </p:sp>
    </p:spTree>
    <p:extLst>
      <p:ext uri="{BB962C8B-B14F-4D97-AF65-F5344CB8AC3E}">
        <p14:creationId xmlns:p14="http://schemas.microsoft.com/office/powerpoint/2010/main" val="248045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163773" y="107558"/>
            <a:ext cx="511576" cy="525322"/>
          </a:xfrm>
          <a:solidFill>
            <a:srgbClr val="FFC000"/>
          </a:solidFill>
        </p:spPr>
        <p:txBody>
          <a:bodyPr/>
          <a:lstStyle/>
          <a:p>
            <a:pPr>
              <a:buNone/>
            </a:pPr>
            <a:r>
              <a:rPr kumimoji="1" lang="en-US" altLang="zh-CN" sz="1600" dirty="0"/>
              <a:t>02</a:t>
            </a:r>
            <a:endParaRPr kumimoji="1" lang="zh-CN" altLang="en-US" sz="16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49" y="153288"/>
            <a:ext cx="8013451" cy="419617"/>
          </a:xfrm>
        </p:spPr>
        <p:txBody>
          <a:bodyPr anchor="ctr">
            <a:noAutofit/>
          </a:bodyPr>
          <a:lstStyle/>
          <a:p>
            <a:r>
              <a:rPr kumimoji="1" lang="en-US" altLang="zh-CN" sz="2800" dirty="0"/>
              <a:t>Signpost—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主流程步骤</a:t>
            </a:r>
            <a:endParaRPr kumimoji="1"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A9B035-B531-E742-9143-842488E0B454}"/>
              </a:ext>
            </a:extLst>
          </p:cNvPr>
          <p:cNvSpPr txBox="1"/>
          <p:nvPr/>
        </p:nvSpPr>
        <p:spPr>
          <a:xfrm>
            <a:off x="675349" y="762000"/>
            <a:ext cx="7520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目前，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feature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创建和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config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创建还分别在两个网页上，但最近在进行合并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DCE1541-76AD-5F46-9EB9-BEDA03C2F122}"/>
              </a:ext>
            </a:extLst>
          </p:cNvPr>
          <p:cNvSpPr txBox="1"/>
          <p:nvPr/>
        </p:nvSpPr>
        <p:spPr>
          <a:xfrm>
            <a:off x="675349" y="1105932"/>
            <a:ext cx="8069260" cy="87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hlinkClick r:id="rId3"/>
              </a:rPr>
              <a:t>http://10.96.114.118/feature/query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               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feature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创建 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</a:t>
            </a:r>
            <a:r>
              <a:rPr kumimoji="1" lang="en-US" altLang="zh-CN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signpst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-console)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 </a:t>
            </a:r>
            <a:endParaRPr kumimoji="1" lang="en" altLang="zh-CN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hlinkClick r:id="rId4"/>
              </a:rPr>
              <a:t>https://signpost.intra.didiglobal.com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             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config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创建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 (signpost)</a:t>
            </a:r>
            <a:endParaRPr kumimoji="1" lang="en" altLang="zh-CN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5985A1-ACAE-0548-903B-E0BBF6A1B0D7}"/>
              </a:ext>
            </a:extLst>
          </p:cNvPr>
          <p:cNvSpPr txBox="1"/>
          <p:nvPr/>
        </p:nvSpPr>
        <p:spPr>
          <a:xfrm>
            <a:off x="4394200" y="6362700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图  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Feature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创建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</a:t>
            </a:r>
            <a:r>
              <a:rPr kumimoji="1" lang="en-US" altLang="zh-CN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mixc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)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主流程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8F0595-176B-7049-9604-67576AC49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830" y="2080591"/>
            <a:ext cx="12237830" cy="4053239"/>
          </a:xfrm>
          <a:prstGeom prst="rect">
            <a:avLst/>
          </a:prstGeom>
        </p:spPr>
      </p:pic>
      <p:sp>
        <p:nvSpPr>
          <p:cNvPr id="6" name="下箭头 5">
            <a:extLst>
              <a:ext uri="{FF2B5EF4-FFF2-40B4-BE49-F238E27FC236}">
                <a16:creationId xmlns:a16="http://schemas.microsoft.com/office/drawing/2014/main" id="{BDD93AE4-DFF0-0845-A9BB-D02E391048CF}"/>
              </a:ext>
            </a:extLst>
          </p:cNvPr>
          <p:cNvSpPr/>
          <p:nvPr/>
        </p:nvSpPr>
        <p:spPr>
          <a:xfrm rot="20203940">
            <a:off x="9938034" y="5503699"/>
            <a:ext cx="74276" cy="6415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921165-4847-8343-9E45-B965DE044476}"/>
              </a:ext>
            </a:extLst>
          </p:cNvPr>
          <p:cNvSpPr txBox="1"/>
          <p:nvPr/>
        </p:nvSpPr>
        <p:spPr>
          <a:xfrm>
            <a:off x="9512300" y="613383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仅支持测试环境</a:t>
            </a:r>
          </a:p>
        </p:txBody>
      </p:sp>
    </p:spTree>
    <p:extLst>
      <p:ext uri="{BB962C8B-B14F-4D97-AF65-F5344CB8AC3E}">
        <p14:creationId xmlns:p14="http://schemas.microsoft.com/office/powerpoint/2010/main" val="351943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163773" y="56758"/>
            <a:ext cx="511576" cy="525322"/>
          </a:xfrm>
          <a:solidFill>
            <a:srgbClr val="FFC000"/>
          </a:solidFill>
        </p:spPr>
        <p:txBody>
          <a:bodyPr/>
          <a:lstStyle/>
          <a:p>
            <a:pPr>
              <a:buNone/>
            </a:pPr>
            <a:r>
              <a:rPr kumimoji="1" lang="en-US" altLang="zh-CN" sz="1600" dirty="0"/>
              <a:t>03</a:t>
            </a:r>
            <a:endParaRPr kumimoji="1" lang="zh-CN" altLang="en-US" sz="16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49" y="89788"/>
            <a:ext cx="8013451" cy="419617"/>
          </a:xfrm>
        </p:spPr>
        <p:txBody>
          <a:bodyPr anchor="ctr">
            <a:noAutofit/>
          </a:bodyPr>
          <a:lstStyle/>
          <a:p>
            <a:r>
              <a:rPr kumimoji="1" lang="en-US" altLang="zh-CN" sz="2800" dirty="0"/>
              <a:t>Signpost—</a:t>
            </a:r>
            <a:r>
              <a:rPr kumimoji="1" lang="zh-CN" altLang="en-US" sz="2800" dirty="0"/>
              <a:t>主要接口：</a:t>
            </a:r>
            <a:r>
              <a:rPr kumimoji="1" lang="en-US" altLang="zh-CN" sz="2800" dirty="0"/>
              <a:t>Register</a:t>
            </a:r>
            <a:endParaRPr kumimoji="1"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BC4112-7685-3246-BD95-ACA335044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49" y="888999"/>
            <a:ext cx="2984500" cy="19131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7347563-4514-EB45-9EE1-16FC8BEA2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49" y="3061947"/>
            <a:ext cx="5143286" cy="29872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EB6E5DD-BCF2-2540-8A9E-48869ECDC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017" y="28999"/>
            <a:ext cx="4134339" cy="66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163773" y="56758"/>
            <a:ext cx="511576" cy="525322"/>
          </a:xfrm>
          <a:solidFill>
            <a:srgbClr val="FFC000"/>
          </a:solidFill>
        </p:spPr>
        <p:txBody>
          <a:bodyPr/>
          <a:lstStyle/>
          <a:p>
            <a:pPr>
              <a:buNone/>
            </a:pPr>
            <a:r>
              <a:rPr kumimoji="1" lang="en-US" altLang="zh-CN" sz="1600" dirty="0"/>
              <a:t>03</a:t>
            </a:r>
            <a:endParaRPr kumimoji="1" lang="zh-CN" altLang="en-US" sz="16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49" y="89788"/>
            <a:ext cx="8013451" cy="419617"/>
          </a:xfrm>
        </p:spPr>
        <p:txBody>
          <a:bodyPr anchor="ctr">
            <a:noAutofit/>
          </a:bodyPr>
          <a:lstStyle/>
          <a:p>
            <a:r>
              <a:rPr kumimoji="1" lang="en-US" altLang="zh-CN" sz="2800" dirty="0"/>
              <a:t>Signpost—</a:t>
            </a:r>
            <a:r>
              <a:rPr kumimoji="1" lang="zh-CN" altLang="en-US" sz="2800" dirty="0"/>
              <a:t>主要接口：</a:t>
            </a:r>
            <a:r>
              <a:rPr kumimoji="1" lang="en-US" altLang="zh-CN" sz="2800" dirty="0"/>
              <a:t>Register</a:t>
            </a:r>
            <a:endParaRPr kumimoji="1" lang="zh-CN" altLang="en-US" sz="2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61B4B2-B686-7C4D-B05E-349225DDBBAA}"/>
              </a:ext>
            </a:extLst>
          </p:cNvPr>
          <p:cNvSpPr txBox="1"/>
          <p:nvPr/>
        </p:nvSpPr>
        <p:spPr>
          <a:xfrm>
            <a:off x="675349" y="691074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作用：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RD</a:t>
            </a:r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注册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feature</a:t>
            </a:r>
            <a:endParaRPr kumimoji="1" lang="zh-CN" altLang="en-US" dirty="0">
              <a:solidFill>
                <a:srgbClr val="FF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EA37603-414B-524E-9F4C-E64F04115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403348"/>
            <a:ext cx="12192000" cy="477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2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163773" y="56758"/>
            <a:ext cx="511576" cy="525322"/>
          </a:xfrm>
          <a:solidFill>
            <a:srgbClr val="FFC000"/>
          </a:solidFill>
        </p:spPr>
        <p:txBody>
          <a:bodyPr/>
          <a:lstStyle/>
          <a:p>
            <a:pPr>
              <a:buNone/>
            </a:pPr>
            <a:r>
              <a:rPr kumimoji="1" lang="en-US" altLang="zh-CN" sz="1600" dirty="0"/>
              <a:t>03</a:t>
            </a:r>
            <a:endParaRPr kumimoji="1" lang="zh-CN" altLang="en-US" sz="16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49" y="89788"/>
            <a:ext cx="8013451" cy="419617"/>
          </a:xfrm>
        </p:spPr>
        <p:txBody>
          <a:bodyPr anchor="ctr">
            <a:noAutofit/>
          </a:bodyPr>
          <a:lstStyle/>
          <a:p>
            <a:r>
              <a:rPr kumimoji="1" lang="en-US" altLang="zh-CN" sz="2800" dirty="0"/>
              <a:t>Signpost—</a:t>
            </a:r>
            <a:r>
              <a:rPr kumimoji="1" lang="zh-CN" altLang="en-US" sz="2800" dirty="0"/>
              <a:t>主要接口：</a:t>
            </a:r>
            <a:r>
              <a:rPr kumimoji="1" lang="en-US" altLang="zh-CN" sz="2800" dirty="0"/>
              <a:t>Audit</a:t>
            </a:r>
            <a:endParaRPr kumimoji="1"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37C597-1099-714E-B166-CB047D9165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85"/>
          <a:stretch/>
        </p:blipFill>
        <p:spPr>
          <a:xfrm>
            <a:off x="210456" y="659354"/>
            <a:ext cx="6968380" cy="762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18164EC-DB99-8F43-850B-865E7275259C}"/>
              </a:ext>
            </a:extLst>
          </p:cNvPr>
          <p:cNvSpPr txBox="1"/>
          <p:nvPr/>
        </p:nvSpPr>
        <p:spPr>
          <a:xfrm>
            <a:off x="675349" y="1544651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作用：对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RD</a:t>
            </a:r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注册的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feature</a:t>
            </a:r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进行审核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1742C7C-D094-A04A-B609-B2FDA06BB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1154"/>
            <a:ext cx="12231902" cy="398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9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7C32765-2C2B-934F-8CA9-3653AD70A9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1" b="2609"/>
          <a:stretch/>
        </p:blipFill>
        <p:spPr>
          <a:xfrm>
            <a:off x="405273" y="311812"/>
            <a:ext cx="11036384" cy="6603596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149485" y="1678"/>
            <a:ext cx="511576" cy="525322"/>
          </a:xfrm>
          <a:solidFill>
            <a:srgbClr val="FFC000"/>
          </a:solidFill>
        </p:spPr>
        <p:txBody>
          <a:bodyPr/>
          <a:lstStyle/>
          <a:p>
            <a:pPr>
              <a:buNone/>
            </a:pPr>
            <a:r>
              <a:rPr kumimoji="1" lang="en-US" altLang="zh-CN" sz="1600" dirty="0"/>
              <a:t>03</a:t>
            </a:r>
            <a:endParaRPr kumimoji="1" lang="zh-CN" altLang="en-US" sz="16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49" y="-4012"/>
            <a:ext cx="8013451" cy="419617"/>
          </a:xfrm>
        </p:spPr>
        <p:txBody>
          <a:bodyPr anchor="ctr">
            <a:noAutofit/>
          </a:bodyPr>
          <a:lstStyle/>
          <a:p>
            <a:r>
              <a:rPr kumimoji="1" lang="en-US" altLang="zh-CN" sz="2800" dirty="0"/>
              <a:t>Signpost—</a:t>
            </a:r>
            <a:r>
              <a:rPr kumimoji="1" lang="zh-CN" altLang="en-US" sz="2800" dirty="0"/>
              <a:t>主要接口：</a:t>
            </a:r>
            <a:r>
              <a:rPr kumimoji="1" lang="en-US" altLang="zh-CN" sz="2800" dirty="0" err="1"/>
              <a:t>CreateApolloService</a:t>
            </a:r>
            <a:endParaRPr kumimoji="1" lang="zh-CN" altLang="en-US" sz="24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CC196A4-0A99-9A41-BAED-187F4A3AD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197" y="423167"/>
            <a:ext cx="4812030" cy="267335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54AE4F7-CBB8-8444-BB4A-4E022B8B586C}"/>
              </a:ext>
            </a:extLst>
          </p:cNvPr>
          <p:cNvSpPr txBox="1"/>
          <p:nvPr/>
        </p:nvSpPr>
        <p:spPr>
          <a:xfrm>
            <a:off x="7277100" y="3070013"/>
            <a:ext cx="507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作用：在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Apollo</a:t>
            </a:r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上创建</a:t>
            </a:r>
            <a:r>
              <a:rPr kumimoji="1" lang="en-US" altLang="zh-CN" dirty="0" err="1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ibt_ns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_{</a:t>
            </a:r>
            <a:r>
              <a:rPr kumimoji="1" lang="en-US" altLang="zh-CN" dirty="0" err="1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featureKey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}</a:t>
            </a:r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服务</a:t>
            </a:r>
          </a:p>
        </p:txBody>
      </p:sp>
    </p:spTree>
    <p:extLst>
      <p:ext uri="{BB962C8B-B14F-4D97-AF65-F5344CB8AC3E}">
        <p14:creationId xmlns:p14="http://schemas.microsoft.com/office/powerpoint/2010/main" val="332112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163773" y="56758"/>
            <a:ext cx="511576" cy="525322"/>
          </a:xfrm>
          <a:solidFill>
            <a:srgbClr val="FFC000"/>
          </a:solidFill>
        </p:spPr>
        <p:txBody>
          <a:bodyPr/>
          <a:lstStyle/>
          <a:p>
            <a:pPr>
              <a:buNone/>
            </a:pPr>
            <a:r>
              <a:rPr kumimoji="1" lang="en-US" altLang="zh-CN" sz="1600" dirty="0"/>
              <a:t>03</a:t>
            </a:r>
            <a:endParaRPr kumimoji="1" lang="zh-CN" altLang="en-US" sz="16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49" y="89788"/>
            <a:ext cx="8013451" cy="419617"/>
          </a:xfrm>
        </p:spPr>
        <p:txBody>
          <a:bodyPr anchor="ctr">
            <a:noAutofit/>
          </a:bodyPr>
          <a:lstStyle/>
          <a:p>
            <a:r>
              <a:rPr kumimoji="1" lang="en-US" altLang="zh-CN" sz="2800" dirty="0"/>
              <a:t>Signpost—</a:t>
            </a:r>
            <a:r>
              <a:rPr kumimoji="1" lang="zh-CN" altLang="en-US" sz="2800" dirty="0"/>
              <a:t>主要接口：</a:t>
            </a:r>
            <a:r>
              <a:rPr kumimoji="1" lang="en-US" altLang="zh-CN" sz="2800" dirty="0"/>
              <a:t>Category</a:t>
            </a:r>
            <a:r>
              <a:rPr kumimoji="1" lang="zh-CN" altLang="en-US" sz="2800" dirty="0"/>
              <a:t>接口</a:t>
            </a:r>
            <a:endParaRPr kumimoji="1"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F67118-20F2-AF47-989A-95CCEB10D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46" y="693489"/>
            <a:ext cx="9925107" cy="36506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A217829-5137-FD4D-AC49-A66340FC31CE}"/>
              </a:ext>
            </a:extLst>
          </p:cNvPr>
          <p:cNvSpPr txBox="1"/>
          <p:nvPr/>
        </p:nvSpPr>
        <p:spPr>
          <a:xfrm>
            <a:off x="836023" y="5029200"/>
            <a:ext cx="5897768" cy="87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配置中心：     交付类功能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  (</a:t>
            </a:r>
            <a:r>
              <a:rPr kumimoji="1" lang="en-US" altLang="zh-CN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feature.CategoryId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&gt;0)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开发者管理：  非交付类功能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(</a:t>
            </a:r>
            <a:r>
              <a:rPr kumimoji="1" lang="en-US" altLang="zh-CN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feature.CategoryId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=0)</a:t>
            </a:r>
            <a:endParaRPr kumimoji="1" lang="zh-CN" altLang="en-US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3A589ED3-DF60-5B45-BD9E-6E73B9F4652E}"/>
              </a:ext>
            </a:extLst>
          </p:cNvPr>
          <p:cNvSpPr/>
          <p:nvPr/>
        </p:nvSpPr>
        <p:spPr>
          <a:xfrm>
            <a:off x="6534546" y="5212727"/>
            <a:ext cx="720444" cy="179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E3D000E-20AD-1647-9AF0-2701418A58ED}"/>
              </a:ext>
            </a:extLst>
          </p:cNvPr>
          <p:cNvSpPr txBox="1"/>
          <p:nvPr/>
        </p:nvSpPr>
        <p:spPr>
          <a:xfrm>
            <a:off x="7280390" y="5110117"/>
            <a:ext cx="5151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与功能广场存在多对一关系：多个交付类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feature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对应功能广场中的一个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category</a:t>
            </a:r>
            <a:endParaRPr kumimoji="1" lang="zh-CN" altLang="en-US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FF66B9F-F55A-BF45-9519-9D674B1F4199}"/>
              </a:ext>
            </a:extLst>
          </p:cNvPr>
          <p:cNvSpPr txBox="1"/>
          <p:nvPr/>
        </p:nvSpPr>
        <p:spPr>
          <a:xfrm>
            <a:off x="854820" y="6027416"/>
            <a:ext cx="1059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注：创建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feature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后未调用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Category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接口修改</a:t>
            </a:r>
            <a:r>
              <a:rPr kumimoji="1" lang="en-US" altLang="zh-CN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featue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对应的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category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信息，则</a:t>
            </a:r>
            <a:r>
              <a:rPr kumimoji="1" lang="en-US" altLang="zh-CN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feature.CategoryId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默认为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</a:t>
            </a:r>
            <a:endParaRPr kumimoji="1" lang="zh-CN" altLang="en-US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52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163773" y="56758"/>
            <a:ext cx="511576" cy="525322"/>
          </a:xfrm>
          <a:solidFill>
            <a:srgbClr val="FFC000"/>
          </a:solidFill>
        </p:spPr>
        <p:txBody>
          <a:bodyPr/>
          <a:lstStyle/>
          <a:p>
            <a:pPr>
              <a:buNone/>
            </a:pPr>
            <a:r>
              <a:rPr kumimoji="1" lang="en-US" altLang="zh-CN" sz="1600" dirty="0"/>
              <a:t>03</a:t>
            </a:r>
            <a:endParaRPr kumimoji="1" lang="zh-CN" altLang="en-US" sz="16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49" y="89788"/>
            <a:ext cx="8013451" cy="419617"/>
          </a:xfrm>
        </p:spPr>
        <p:txBody>
          <a:bodyPr anchor="ctr">
            <a:noAutofit/>
          </a:bodyPr>
          <a:lstStyle/>
          <a:p>
            <a:r>
              <a:rPr kumimoji="1" lang="en-US" altLang="zh-CN" sz="2800" dirty="0"/>
              <a:t>Signpost—</a:t>
            </a:r>
            <a:r>
              <a:rPr kumimoji="1" lang="zh-CN" altLang="en-US" sz="2800" dirty="0"/>
              <a:t>主要接口：</a:t>
            </a:r>
            <a:r>
              <a:rPr kumimoji="1" lang="en-US" altLang="zh-CN" sz="2800" dirty="0"/>
              <a:t>Category</a:t>
            </a:r>
            <a:r>
              <a:rPr kumimoji="1" lang="zh-CN" altLang="en-US" sz="2800" dirty="0"/>
              <a:t>接口</a:t>
            </a:r>
            <a:endParaRPr kumimoji="1"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8353F7-0871-7447-AE34-C148C0AFF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53" y="509405"/>
            <a:ext cx="8699681" cy="644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0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377577" y="131083"/>
            <a:ext cx="3749403" cy="5242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背景介绍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377205" y="2035831"/>
            <a:ext cx="3395445" cy="52424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Signpost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5711917" y="153455"/>
            <a:ext cx="432000" cy="432000"/>
          </a:xfrm>
          <a:solidFill>
            <a:schemeClr val="accent2"/>
          </a:solidFill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>
          <a:xfrm>
            <a:off x="5711917" y="2095606"/>
            <a:ext cx="432000" cy="432000"/>
          </a:xfrm>
          <a:solidFill>
            <a:schemeClr val="accent2"/>
          </a:solidFill>
          <a:ln w="12700">
            <a:miter lim="400000"/>
          </a:ln>
        </p:spPr>
        <p:txBody>
          <a:bodyPr vert="horz" wrap="square" lIns="0" tIns="0" rIns="0" bIns="0" anchor="ctr" anchorCtr="1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54A38F5F-F089-C140-AC0C-6A408421FF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83432" y="1555201"/>
            <a:ext cx="2664000" cy="2664000"/>
          </a:xfrm>
        </p:spPr>
        <p:txBody>
          <a:bodyPr/>
          <a:lstStyle/>
          <a:p>
            <a:r>
              <a:rPr kumimoji="1" lang="en-US" altLang="zh-CN" dirty="0"/>
              <a:t>CONTENTS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8877"/>
            <a:ext cx="12192000" cy="92912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DFCCFA5-0533-9F4D-BB8E-B8788602CFAC}"/>
              </a:ext>
            </a:extLst>
          </p:cNvPr>
          <p:cNvSpPr txBox="1"/>
          <p:nvPr/>
        </p:nvSpPr>
        <p:spPr>
          <a:xfrm>
            <a:off x="6435164" y="632555"/>
            <a:ext cx="2781531" cy="1296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SzPct val="60000"/>
              <a:buFont typeface="Wingdings" pitchFamily="2" charset="2"/>
              <a:buChar char="l"/>
            </a:pPr>
            <a:r>
              <a:rPr kumimoji="1" lang="zh-CN" altLang="en-US" dirty="0"/>
              <a:t>配置概念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SzPct val="60000"/>
              <a:buFont typeface="Wingdings" pitchFamily="2" charset="2"/>
              <a:buChar char="l"/>
            </a:pPr>
            <a:r>
              <a:rPr kumimoji="1" lang="zh-CN" altLang="en-US" dirty="0"/>
              <a:t>功能投放平台应用背景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SzPct val="60000"/>
              <a:buFont typeface="Wingdings" pitchFamily="2" charset="2"/>
              <a:buChar char="l"/>
            </a:pPr>
            <a:r>
              <a:rPr kumimoji="1" lang="zh-CN" altLang="en-US" dirty="0"/>
              <a:t>功能投放平台架构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0D42C56-6D88-4448-8241-170A4C94F3FF}"/>
              </a:ext>
            </a:extLst>
          </p:cNvPr>
          <p:cNvSpPr txBox="1"/>
          <p:nvPr/>
        </p:nvSpPr>
        <p:spPr>
          <a:xfrm>
            <a:off x="6585635" y="2529723"/>
            <a:ext cx="1858201" cy="1296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SzPct val="60000"/>
              <a:buFont typeface="Wingdings" pitchFamily="2" charset="2"/>
              <a:buChar char="l"/>
            </a:pPr>
            <a:r>
              <a:rPr kumimoji="1" lang="zh-CN" altLang="en-US" dirty="0"/>
              <a:t>配置生效方式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SzPct val="60000"/>
              <a:buFont typeface="Wingdings" pitchFamily="2" charset="2"/>
              <a:buChar char="l"/>
            </a:pPr>
            <a:r>
              <a:rPr kumimoji="1" lang="zh-CN" altLang="en-US" dirty="0"/>
              <a:t>主流程步骤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SzPct val="60000"/>
              <a:buFont typeface="Wingdings" pitchFamily="2" charset="2"/>
              <a:buChar char="l"/>
            </a:pPr>
            <a:r>
              <a:rPr kumimoji="1" lang="zh-CN" altLang="en-US" dirty="0"/>
              <a:t>主要接口</a:t>
            </a:r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C519B207-81B4-A440-8767-1A6468C851C6}"/>
              </a:ext>
            </a:extLst>
          </p:cNvPr>
          <p:cNvSpPr txBox="1">
            <a:spLocks/>
          </p:cNvSpPr>
          <p:nvPr/>
        </p:nvSpPr>
        <p:spPr>
          <a:xfrm>
            <a:off x="6385200" y="3998628"/>
            <a:ext cx="3395445" cy="52424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Signpost-</a:t>
            </a:r>
            <a:r>
              <a:rPr lang="en-US" altLang="zh-CN" sz="2800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sdk</a:t>
            </a:r>
            <a:endParaRPr lang="en-US" altLang="zh-CN" sz="28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CDA42736-5E86-B647-9BE8-18C873083E74}"/>
              </a:ext>
            </a:extLst>
          </p:cNvPr>
          <p:cNvSpPr txBox="1">
            <a:spLocks/>
          </p:cNvSpPr>
          <p:nvPr/>
        </p:nvSpPr>
        <p:spPr>
          <a:xfrm>
            <a:off x="5719912" y="4058403"/>
            <a:ext cx="432000" cy="43200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vert="horz" wrap="square" lIns="0" tIns="0" rIns="0" bIns="0" rtlCol="0" anchor="ctr" anchorCtr="1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EA83DC-0E47-744C-8B10-2225699588B8}"/>
              </a:ext>
            </a:extLst>
          </p:cNvPr>
          <p:cNvSpPr txBox="1"/>
          <p:nvPr/>
        </p:nvSpPr>
        <p:spPr>
          <a:xfrm>
            <a:off x="6593630" y="4456895"/>
            <a:ext cx="1872629" cy="1712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SzPct val="60000"/>
              <a:buFont typeface="Wingdings" pitchFamily="2" charset="2"/>
              <a:buChar char="l"/>
            </a:pPr>
            <a:r>
              <a:rPr kumimoji="1" lang="zh-CN" altLang="en-US" dirty="0"/>
              <a:t>使用方式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SzPct val="60000"/>
              <a:buFont typeface="Wingdings" pitchFamily="2" charset="2"/>
              <a:buChar char="l"/>
            </a:pPr>
            <a:r>
              <a:rPr kumimoji="1" lang="zh-CN" altLang="en-US" dirty="0"/>
              <a:t>使用案例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SzPct val="60000"/>
              <a:buFont typeface="Wingdings" pitchFamily="2" charset="2"/>
              <a:buChar char="l"/>
            </a:pPr>
            <a:r>
              <a:rPr kumimoji="1" lang="en-US" altLang="zh-CN" dirty="0"/>
              <a:t>query</a:t>
            </a:r>
            <a:r>
              <a:rPr kumimoji="1" lang="zh-CN" altLang="en-US" dirty="0"/>
              <a:t>接口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SzPct val="60000"/>
              <a:buFont typeface="Wingdings" pitchFamily="2" charset="2"/>
              <a:buChar char="l"/>
            </a:pPr>
            <a:r>
              <a:rPr kumimoji="1" lang="zh-CN" altLang="en-US" dirty="0"/>
              <a:t>配置回退逻辑</a:t>
            </a:r>
          </a:p>
        </p:txBody>
      </p:sp>
      <p:sp>
        <p:nvSpPr>
          <p:cNvPr id="18" name="文本占位符 2">
            <a:extLst>
              <a:ext uri="{FF2B5EF4-FFF2-40B4-BE49-F238E27FC236}">
                <a16:creationId xmlns:a16="http://schemas.microsoft.com/office/drawing/2014/main" id="{00FF4991-AD37-4944-81F4-0168CC300C62}"/>
              </a:ext>
            </a:extLst>
          </p:cNvPr>
          <p:cNvSpPr txBox="1">
            <a:spLocks/>
          </p:cNvSpPr>
          <p:nvPr/>
        </p:nvSpPr>
        <p:spPr>
          <a:xfrm>
            <a:off x="6435164" y="6214472"/>
            <a:ext cx="3395445" cy="52424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业务思考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占位符 8">
            <a:extLst>
              <a:ext uri="{FF2B5EF4-FFF2-40B4-BE49-F238E27FC236}">
                <a16:creationId xmlns:a16="http://schemas.microsoft.com/office/drawing/2014/main" id="{F11DF334-D9E8-874C-B7AC-1C5F1346B5B0}"/>
              </a:ext>
            </a:extLst>
          </p:cNvPr>
          <p:cNvSpPr txBox="1">
            <a:spLocks/>
          </p:cNvSpPr>
          <p:nvPr/>
        </p:nvSpPr>
        <p:spPr>
          <a:xfrm>
            <a:off x="5719912" y="6240075"/>
            <a:ext cx="432000" cy="43200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vert="horz" wrap="square" lIns="0" tIns="0" rIns="0" bIns="0" rtlCol="0" anchor="ctr" anchorCtr="1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kumimoji="1" lang="en-US" altLang="zh-CN" dirty="0"/>
              <a:t>04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227194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15985A1-ACAE-0548-903B-E0BBF6A1B0D7}"/>
              </a:ext>
            </a:extLst>
          </p:cNvPr>
          <p:cNvSpPr txBox="1"/>
          <p:nvPr/>
        </p:nvSpPr>
        <p:spPr>
          <a:xfrm>
            <a:off x="4406900" y="63881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图  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config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创建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(cube)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主流程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1EC455-F8FA-364F-BA1B-21C43FFAB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159"/>
            <a:ext cx="12076838" cy="5675631"/>
          </a:xfrm>
          <a:prstGeom prst="rect">
            <a:avLst/>
          </a:prstGeom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D170AD2C-702E-794B-AF8B-3BFA70C2E388}"/>
              </a:ext>
            </a:extLst>
          </p:cNvPr>
          <p:cNvSpPr txBox="1">
            <a:spLocks noChangeAspect="1"/>
          </p:cNvSpPr>
          <p:nvPr/>
        </p:nvSpPr>
        <p:spPr>
          <a:xfrm>
            <a:off x="87573" y="31358"/>
            <a:ext cx="511576" cy="525322"/>
          </a:xfrm>
          <a:prstGeom prst="ellipse">
            <a:avLst/>
          </a:prstGeom>
          <a:solidFill>
            <a:srgbClr val="FFC000"/>
          </a:solidFill>
        </p:spPr>
        <p:txBody>
          <a:bodyPr vert="horz" wrap="square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kumimoji="1" lang="en-US" altLang="zh-CN" sz="1600"/>
              <a:t>02</a:t>
            </a:r>
            <a:endParaRPr kumimoji="1" lang="zh-CN" altLang="en-US" sz="1600" dirty="0"/>
          </a:p>
        </p:txBody>
      </p:sp>
      <p:sp>
        <p:nvSpPr>
          <p:cNvPr id="6" name="标题 3">
            <a:extLst>
              <a:ext uri="{FF2B5EF4-FFF2-40B4-BE49-F238E27FC236}">
                <a16:creationId xmlns:a16="http://schemas.microsoft.com/office/drawing/2014/main" id="{564CDA85-69C5-D147-9ABE-0E806B1A0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149" y="77088"/>
            <a:ext cx="8013451" cy="419617"/>
          </a:xfrm>
        </p:spPr>
        <p:txBody>
          <a:bodyPr anchor="ctr">
            <a:noAutofit/>
          </a:bodyPr>
          <a:lstStyle/>
          <a:p>
            <a:r>
              <a:rPr kumimoji="1" lang="en-US" altLang="zh-CN" sz="2800" dirty="0"/>
              <a:t>Signpost—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主流程步骤</a:t>
            </a:r>
            <a:endParaRPr kumimoji="1" lang="zh-CN" altLang="en-US" sz="2400" dirty="0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D51B4EA0-8273-D242-A3BB-50B5A1AA0405}"/>
              </a:ext>
            </a:extLst>
          </p:cNvPr>
          <p:cNvCxnSpPr>
            <a:cxnSpLocks/>
          </p:cNvCxnSpPr>
          <p:nvPr/>
        </p:nvCxnSpPr>
        <p:spPr>
          <a:xfrm>
            <a:off x="466344" y="5367528"/>
            <a:ext cx="228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CE3767A8-15A6-2D4D-B4EC-35ED603580CC}"/>
              </a:ext>
            </a:extLst>
          </p:cNvPr>
          <p:cNvSpPr/>
          <p:nvPr/>
        </p:nvSpPr>
        <p:spPr>
          <a:xfrm>
            <a:off x="804672" y="5303520"/>
            <a:ext cx="109728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A954F73-050E-2F45-BD3E-346CED6CA4D7}"/>
              </a:ext>
            </a:extLst>
          </p:cNvPr>
          <p:cNvSpPr/>
          <p:nvPr/>
        </p:nvSpPr>
        <p:spPr>
          <a:xfrm>
            <a:off x="2209800" y="5298948"/>
            <a:ext cx="109728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3AEB23F-C3ED-4444-9CDB-828622A503AC}"/>
              </a:ext>
            </a:extLst>
          </p:cNvPr>
          <p:cNvSpPr txBox="1"/>
          <p:nvPr/>
        </p:nvSpPr>
        <p:spPr>
          <a:xfrm>
            <a:off x="307141" y="5615923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startTime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4E3007-9784-8149-9206-ACCD1276D4D7}"/>
              </a:ext>
            </a:extLst>
          </p:cNvPr>
          <p:cNvSpPr txBox="1"/>
          <p:nvPr/>
        </p:nvSpPr>
        <p:spPr>
          <a:xfrm>
            <a:off x="1712269" y="5615923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endTime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359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163773" y="56758"/>
            <a:ext cx="511576" cy="525322"/>
          </a:xfrm>
          <a:solidFill>
            <a:srgbClr val="FFC000"/>
          </a:solidFill>
        </p:spPr>
        <p:txBody>
          <a:bodyPr/>
          <a:lstStyle/>
          <a:p>
            <a:pPr>
              <a:buNone/>
            </a:pPr>
            <a:r>
              <a:rPr kumimoji="1" lang="en-US" altLang="zh-CN" sz="1600" dirty="0"/>
              <a:t>03</a:t>
            </a:r>
            <a:endParaRPr kumimoji="1" lang="zh-CN" altLang="en-US" sz="16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49" y="89788"/>
            <a:ext cx="8013451" cy="419617"/>
          </a:xfrm>
        </p:spPr>
        <p:txBody>
          <a:bodyPr anchor="ctr">
            <a:noAutofit/>
          </a:bodyPr>
          <a:lstStyle/>
          <a:p>
            <a:r>
              <a:rPr kumimoji="1" lang="en-US" altLang="zh-CN" sz="2800" dirty="0"/>
              <a:t>Signpost—</a:t>
            </a:r>
            <a:r>
              <a:rPr kumimoji="1" lang="zh-CN" altLang="en-US" sz="2800" dirty="0"/>
              <a:t>主要接口</a:t>
            </a:r>
            <a:r>
              <a:rPr kumimoji="1" lang="en-US" altLang="zh-CN" sz="2800" dirty="0"/>
              <a:t>:</a:t>
            </a:r>
            <a:r>
              <a:rPr kumimoji="1" lang="en-US" altLang="zh-CN" sz="2800" dirty="0" err="1"/>
              <a:t>BatchSaveConfig</a:t>
            </a:r>
            <a:endParaRPr kumimoji="1"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EFE4536-D590-5447-8090-D98AF267A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858" y="56758"/>
            <a:ext cx="4957768" cy="68012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72E5E8-6801-BD45-A8FE-8BA381DBD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43" y="538367"/>
            <a:ext cx="6806508" cy="631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2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6B630C5-BEAB-1445-8E94-FA02B0B7A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25" y="376571"/>
            <a:ext cx="10164101" cy="660963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163773" y="56758"/>
            <a:ext cx="511576" cy="525322"/>
          </a:xfrm>
          <a:solidFill>
            <a:srgbClr val="FFC000"/>
          </a:solidFill>
        </p:spPr>
        <p:txBody>
          <a:bodyPr/>
          <a:lstStyle/>
          <a:p>
            <a:pPr>
              <a:buNone/>
            </a:pPr>
            <a:r>
              <a:rPr kumimoji="1" lang="en-US" altLang="zh-CN" sz="1600" dirty="0"/>
              <a:t>03</a:t>
            </a:r>
            <a:endParaRPr kumimoji="1" lang="zh-CN" altLang="en-US" sz="16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49" y="89788"/>
            <a:ext cx="8013451" cy="419617"/>
          </a:xfrm>
        </p:spPr>
        <p:txBody>
          <a:bodyPr anchor="ctr">
            <a:noAutofit/>
          </a:bodyPr>
          <a:lstStyle/>
          <a:p>
            <a:r>
              <a:rPr kumimoji="1" lang="en-US" altLang="zh-CN" sz="2800" dirty="0"/>
              <a:t>Signpost—</a:t>
            </a:r>
            <a:r>
              <a:rPr kumimoji="1" lang="zh-CN" altLang="en-US" sz="2800" dirty="0"/>
              <a:t>主要接口</a:t>
            </a:r>
            <a:r>
              <a:rPr kumimoji="1" lang="en-US" altLang="zh-CN" sz="2800" dirty="0"/>
              <a:t>:</a:t>
            </a:r>
            <a:r>
              <a:rPr kumimoji="1" lang="en-US" altLang="zh-CN" sz="2800" dirty="0" err="1"/>
              <a:t>SaveSingleConfig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1683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163773" y="56758"/>
            <a:ext cx="511576" cy="525322"/>
          </a:xfrm>
          <a:solidFill>
            <a:srgbClr val="FFC000"/>
          </a:solidFill>
        </p:spPr>
        <p:txBody>
          <a:bodyPr/>
          <a:lstStyle/>
          <a:p>
            <a:pPr>
              <a:buNone/>
            </a:pPr>
            <a:r>
              <a:rPr kumimoji="1" lang="en-US" altLang="zh-CN" sz="1600" dirty="0"/>
              <a:t>03</a:t>
            </a:r>
            <a:endParaRPr kumimoji="1" lang="zh-CN" altLang="en-US" sz="16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88" y="109610"/>
            <a:ext cx="8013451" cy="419617"/>
          </a:xfrm>
        </p:spPr>
        <p:txBody>
          <a:bodyPr anchor="ctr">
            <a:noAutofit/>
          </a:bodyPr>
          <a:lstStyle/>
          <a:p>
            <a:r>
              <a:rPr kumimoji="1" lang="en-US" altLang="zh-CN" sz="2800" dirty="0"/>
              <a:t>Signpost—</a:t>
            </a:r>
            <a:r>
              <a:rPr kumimoji="1" lang="zh-CN" altLang="en-US" sz="2800" dirty="0"/>
              <a:t>主要接口</a:t>
            </a:r>
            <a:r>
              <a:rPr kumimoji="1" lang="en-US" altLang="zh-CN" sz="2800" dirty="0"/>
              <a:t>: </a:t>
            </a:r>
            <a:r>
              <a:rPr kumimoji="1" lang="en-US" altLang="zh-CN" sz="2800" dirty="0" err="1"/>
              <a:t>AuditConfig</a:t>
            </a:r>
            <a:r>
              <a:rPr kumimoji="1" lang="zh-CN" altLang="en-US" sz="2800" dirty="0"/>
              <a:t>接口</a:t>
            </a:r>
            <a:endParaRPr kumimoji="1"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2E3076-F7BF-3F43-AF74-487BA0BAF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6764"/>
            <a:ext cx="12192000" cy="521313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D1C5D4A-0D1E-C148-8171-66350479B6F9}"/>
              </a:ext>
            </a:extLst>
          </p:cNvPr>
          <p:cNvSpPr txBox="1"/>
          <p:nvPr/>
        </p:nvSpPr>
        <p:spPr>
          <a:xfrm>
            <a:off x="766788" y="694756"/>
            <a:ext cx="392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作用：审核创建的配置，并自动发布</a:t>
            </a:r>
          </a:p>
        </p:txBody>
      </p:sp>
    </p:spTree>
    <p:extLst>
      <p:ext uri="{BB962C8B-B14F-4D97-AF65-F5344CB8AC3E}">
        <p14:creationId xmlns:p14="http://schemas.microsoft.com/office/powerpoint/2010/main" val="90636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EE8C0F-49D7-E04C-AE7E-179B3C67F3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5" b="758"/>
          <a:stretch/>
        </p:blipFill>
        <p:spPr>
          <a:xfrm>
            <a:off x="0" y="692144"/>
            <a:ext cx="12192000" cy="620201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163773" y="-9502"/>
            <a:ext cx="511576" cy="525322"/>
          </a:xfrm>
          <a:solidFill>
            <a:srgbClr val="FFC000"/>
          </a:solidFill>
        </p:spPr>
        <p:txBody>
          <a:bodyPr/>
          <a:lstStyle/>
          <a:p>
            <a:pPr>
              <a:buNone/>
            </a:pPr>
            <a:r>
              <a:rPr kumimoji="1" lang="en-US" altLang="zh-CN" sz="1600" dirty="0"/>
              <a:t>03</a:t>
            </a:r>
            <a:endParaRPr kumimoji="1" lang="zh-CN" altLang="en-US" sz="16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88" y="3594"/>
            <a:ext cx="8013451" cy="419617"/>
          </a:xfrm>
        </p:spPr>
        <p:txBody>
          <a:bodyPr anchor="ctr">
            <a:noAutofit/>
          </a:bodyPr>
          <a:lstStyle/>
          <a:p>
            <a:r>
              <a:rPr kumimoji="1" lang="en-US" altLang="zh-CN" sz="2800" dirty="0"/>
              <a:t>Signpost—</a:t>
            </a:r>
            <a:r>
              <a:rPr kumimoji="1" lang="zh-CN" altLang="en-US" sz="2800" dirty="0"/>
              <a:t>主要接口</a:t>
            </a:r>
            <a:r>
              <a:rPr kumimoji="1" lang="en-US" altLang="zh-CN" sz="2800" dirty="0"/>
              <a:t>: </a:t>
            </a:r>
            <a:r>
              <a:rPr kumimoji="1" lang="en-US" altLang="zh-CN" sz="2800" dirty="0" err="1"/>
              <a:t>ProcessPublishMsg</a:t>
            </a:r>
            <a:r>
              <a:rPr kumimoji="1" lang="zh-CN" altLang="en-US" sz="2800" dirty="0"/>
              <a:t>接口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1C5D4A-0D1E-C148-8171-66350479B6F9}"/>
              </a:ext>
            </a:extLst>
          </p:cNvPr>
          <p:cNvSpPr txBox="1"/>
          <p:nvPr/>
        </p:nvSpPr>
        <p:spPr>
          <a:xfrm>
            <a:off x="384182" y="286590"/>
            <a:ext cx="11680481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85200">
              <a:lnSpc>
                <a:spcPct val="150000"/>
              </a:lnSpc>
            </a:pPr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作用：配置</a:t>
            </a:r>
            <a:r>
              <a:rPr kumimoji="1" lang="en-US" altLang="zh-CN" dirty="0" err="1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Config_detail</a:t>
            </a:r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信息同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Apollo</a:t>
            </a:r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同步、下发； 并更改配置的状态为：未生效 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/ </a:t>
            </a:r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生效中 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/ </a:t>
            </a:r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已失效</a:t>
            </a:r>
          </a:p>
        </p:txBody>
      </p:sp>
    </p:spTree>
    <p:extLst>
      <p:ext uri="{BB962C8B-B14F-4D97-AF65-F5344CB8AC3E}">
        <p14:creationId xmlns:p14="http://schemas.microsoft.com/office/powerpoint/2010/main" val="13781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F960899-B76D-1A4D-A4F8-20E0C722A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469"/>
            <a:ext cx="12192000" cy="6562769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163773" y="-5858"/>
            <a:ext cx="511576" cy="525322"/>
          </a:xfrm>
          <a:solidFill>
            <a:srgbClr val="FFC000"/>
          </a:solidFill>
        </p:spPr>
        <p:txBody>
          <a:bodyPr/>
          <a:lstStyle/>
          <a:p>
            <a:pPr>
              <a:buNone/>
            </a:pPr>
            <a:r>
              <a:rPr kumimoji="1" lang="en-US" altLang="zh-CN" sz="1600" dirty="0"/>
              <a:t>03</a:t>
            </a:r>
            <a:endParaRPr kumimoji="1" lang="zh-CN" altLang="en-US" sz="16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88" y="-548"/>
            <a:ext cx="9251855" cy="419617"/>
          </a:xfrm>
        </p:spPr>
        <p:txBody>
          <a:bodyPr anchor="ctr">
            <a:noAutofit/>
          </a:bodyPr>
          <a:lstStyle/>
          <a:p>
            <a:r>
              <a:rPr kumimoji="1" lang="en-US" altLang="zh-CN" sz="2800" dirty="0"/>
              <a:t>Signpost—</a:t>
            </a:r>
            <a:r>
              <a:rPr kumimoji="1" lang="zh-CN" altLang="en-US" sz="2800" dirty="0"/>
              <a:t>主要接口</a:t>
            </a:r>
            <a:r>
              <a:rPr kumimoji="1" lang="en-US" altLang="zh-CN" sz="2800" dirty="0"/>
              <a:t>: </a:t>
            </a:r>
            <a:r>
              <a:rPr kumimoji="1" lang="en-US" altLang="zh-CN" sz="2400" dirty="0" err="1"/>
              <a:t>ProcessPublishControlMsg</a:t>
            </a:r>
            <a:r>
              <a:rPr kumimoji="1" lang="zh-CN" altLang="en-US" sz="2400" dirty="0"/>
              <a:t>接口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1C5D4A-0D1E-C148-8171-66350479B6F9}"/>
              </a:ext>
            </a:extLst>
          </p:cNvPr>
          <p:cNvSpPr txBox="1"/>
          <p:nvPr/>
        </p:nvSpPr>
        <p:spPr>
          <a:xfrm>
            <a:off x="7818783" y="413448"/>
            <a:ext cx="4426225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作用：</a:t>
            </a:r>
            <a:r>
              <a:rPr kumimoji="1" lang="en-US" altLang="zh-CN" dirty="0" err="1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Config_Meta</a:t>
            </a:r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信息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Apollo </a:t>
            </a:r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同步、下发；  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”</a:t>
            </a:r>
            <a:r>
              <a:rPr kumimoji="1" lang="en-US" altLang="zh-CN" dirty="0" err="1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config_meta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”</a:t>
            </a:r>
            <a:r>
              <a:rPr kumimoji="1"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表对应记录更新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C284E7-192C-8449-87CD-B57FB14E62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386016"/>
            <a:ext cx="12245008" cy="656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7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   </a:t>
            </a:r>
            <a:r>
              <a:rPr lang="en-US" altLang="zh-CN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Signpost-</a:t>
            </a:r>
            <a:r>
              <a:rPr lang="en-US" altLang="zh-CN" sz="4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Sdk</a:t>
            </a:r>
            <a:endParaRPr lang="en-US" altLang="zh-CN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556615" y="2808042"/>
            <a:ext cx="1463845" cy="218770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tx1"/>
                </a:solidFill>
              </a:rPr>
              <a:t>3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B38CF9-B253-4D44-AEE9-41C34F9D55AC}"/>
              </a:ext>
            </a:extLst>
          </p:cNvPr>
          <p:cNvSpPr txBox="1"/>
          <p:nvPr/>
        </p:nvSpPr>
        <p:spPr>
          <a:xfrm>
            <a:off x="9768630" y="2379715"/>
            <a:ext cx="1858201" cy="2231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SzPct val="60000"/>
              <a:buFont typeface="Wingdings" pitchFamily="2" charset="2"/>
              <a:buChar char="l"/>
            </a:pPr>
            <a:r>
              <a:rPr kumimoji="1" lang="zh-CN" altLang="en-US" dirty="0"/>
              <a:t>使用方式</a:t>
            </a:r>
            <a:endParaRPr kumimoji="1" lang="en-US" altLang="zh-CN" dirty="0"/>
          </a:p>
          <a:p>
            <a:pPr marL="285750" indent="-285750">
              <a:lnSpc>
                <a:spcPct val="200000"/>
              </a:lnSpc>
              <a:buSzPct val="60000"/>
              <a:buFont typeface="Wingdings" pitchFamily="2" charset="2"/>
              <a:buChar char="l"/>
            </a:pPr>
            <a:r>
              <a:rPr kumimoji="1" lang="zh-CN" altLang="en-US" dirty="0"/>
              <a:t>使用案例</a:t>
            </a:r>
            <a:endParaRPr kumimoji="1" lang="en-US" altLang="zh-CN" dirty="0"/>
          </a:p>
          <a:p>
            <a:pPr marL="285750" indent="-285750">
              <a:lnSpc>
                <a:spcPct val="200000"/>
              </a:lnSpc>
              <a:buSzPct val="60000"/>
              <a:buFont typeface="Wingdings" pitchFamily="2" charset="2"/>
              <a:buChar char="l"/>
            </a:pPr>
            <a:r>
              <a:rPr kumimoji="1" lang="en-US" altLang="zh-CN" dirty="0"/>
              <a:t>query</a:t>
            </a:r>
            <a:r>
              <a:rPr kumimoji="1" lang="zh-CN" altLang="en-US" dirty="0"/>
              <a:t>接口</a:t>
            </a:r>
            <a:endParaRPr kumimoji="1" lang="en-US" altLang="zh-CN" dirty="0"/>
          </a:p>
          <a:p>
            <a:pPr marL="285750" indent="-285750">
              <a:lnSpc>
                <a:spcPct val="200000"/>
              </a:lnSpc>
              <a:buSzPct val="60000"/>
              <a:buFont typeface="Wingdings" pitchFamily="2" charset="2"/>
              <a:buChar char="l"/>
            </a:pPr>
            <a:r>
              <a:rPr kumimoji="1" lang="zh-CN" altLang="en-US" dirty="0"/>
              <a:t>配置回退逻辑</a:t>
            </a:r>
          </a:p>
        </p:txBody>
      </p:sp>
    </p:spTree>
    <p:extLst>
      <p:ext uri="{BB962C8B-B14F-4D97-AF65-F5344CB8AC3E}">
        <p14:creationId xmlns:p14="http://schemas.microsoft.com/office/powerpoint/2010/main" val="340286739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163773" y="33898"/>
            <a:ext cx="511576" cy="525322"/>
          </a:xfrm>
          <a:solidFill>
            <a:srgbClr val="FFC000"/>
          </a:solidFill>
        </p:spPr>
        <p:txBody>
          <a:bodyPr/>
          <a:lstStyle/>
          <a:p>
            <a:pPr>
              <a:buNone/>
            </a:pPr>
            <a:r>
              <a:rPr kumimoji="1" lang="en-US" altLang="zh-CN" sz="1600" dirty="0"/>
              <a:t>01</a:t>
            </a:r>
            <a:endParaRPr kumimoji="1" lang="zh-CN" altLang="en-US" sz="16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88" y="52460"/>
            <a:ext cx="8013451" cy="419617"/>
          </a:xfrm>
        </p:spPr>
        <p:txBody>
          <a:bodyPr anchor="ctr">
            <a:noAutofit/>
          </a:bodyPr>
          <a:lstStyle/>
          <a:p>
            <a:r>
              <a:rPr kumimoji="1" lang="en-US" altLang="zh-CN" sz="2800" dirty="0"/>
              <a:t>Signpost-</a:t>
            </a:r>
            <a:r>
              <a:rPr kumimoji="1" lang="en-US" altLang="zh-CN" sz="2800" dirty="0" err="1"/>
              <a:t>sdk</a:t>
            </a:r>
            <a:r>
              <a:rPr kumimoji="1" lang="en-US" altLang="zh-CN" sz="2800" dirty="0"/>
              <a:t>-- </a:t>
            </a:r>
            <a:r>
              <a:rPr kumimoji="1" lang="zh-CN" altLang="en-US" sz="2400" dirty="0"/>
              <a:t>使用方式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D8AD7B-8F68-7E4E-8F69-18B756E41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060" y="659129"/>
            <a:ext cx="9458960" cy="39431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B093F5A-6BB7-C441-A5E0-9CE0C883F550}"/>
              </a:ext>
            </a:extLst>
          </p:cNvPr>
          <p:cNvSpPr txBox="1"/>
          <p:nvPr/>
        </p:nvSpPr>
        <p:spPr>
          <a:xfrm>
            <a:off x="766788" y="5212080"/>
            <a:ext cx="9215984" cy="1296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dirty="0"/>
              <a:t>Client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Session</a:t>
            </a:r>
            <a:r>
              <a:rPr kumimoji="1" lang="zh-CN" altLang="en-US" dirty="0"/>
              <a:t>都是非多线程安全</a:t>
            </a:r>
            <a:br>
              <a:rPr kumimoji="1" lang="en-US" altLang="zh-CN" dirty="0"/>
            </a:br>
            <a:r>
              <a:rPr kumimoji="1" lang="zh-CN" altLang="en-US" dirty="0"/>
              <a:t>建议：</a:t>
            </a:r>
            <a:r>
              <a:rPr kumimoji="1" lang="en-US" altLang="zh-CN" dirty="0"/>
              <a:t>Client</a:t>
            </a:r>
            <a:r>
              <a:rPr kumimoji="1" lang="zh-CN" altLang="en-US" dirty="0"/>
              <a:t>为一个单例，每个线程基于</a:t>
            </a:r>
            <a:r>
              <a:rPr kumimoji="1" lang="en-US" altLang="zh-CN" dirty="0"/>
              <a:t>Client</a:t>
            </a:r>
            <a:r>
              <a:rPr kumimoji="1" lang="zh-CN" altLang="en-US" dirty="0"/>
              <a:t>新建一个</a:t>
            </a:r>
            <a:r>
              <a:rPr kumimoji="1" lang="en-US" altLang="zh-CN" dirty="0"/>
              <a:t>Session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dirty="0" err="1"/>
              <a:t>uniqueId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uid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pid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driverId</a:t>
            </a:r>
            <a:r>
              <a:rPr kumimoji="1" lang="en-US" altLang="zh-CN" dirty="0"/>
              <a:t>, phone, </a:t>
            </a:r>
            <a:r>
              <a:rPr kumimoji="1" lang="en-US" altLang="zh-CN" dirty="0" err="1"/>
              <a:t>deviceid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orderid</a:t>
            </a:r>
            <a:r>
              <a:rPr kumimoji="1" lang="zh-CN" altLang="en-US" dirty="0"/>
              <a:t>等，选取要依据</a:t>
            </a:r>
            <a:r>
              <a:rPr kumimoji="1" lang="en-US" altLang="zh-CN" dirty="0"/>
              <a:t>apollo</a:t>
            </a:r>
            <a:r>
              <a:rPr kumimoji="1" lang="zh-CN" altLang="en-US" dirty="0"/>
              <a:t>实验人群规则</a:t>
            </a:r>
          </a:p>
        </p:txBody>
      </p:sp>
    </p:spTree>
    <p:extLst>
      <p:ext uri="{BB962C8B-B14F-4D97-AF65-F5344CB8AC3E}">
        <p14:creationId xmlns:p14="http://schemas.microsoft.com/office/powerpoint/2010/main" val="22938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163773" y="33898"/>
            <a:ext cx="511576" cy="525322"/>
          </a:xfrm>
          <a:solidFill>
            <a:srgbClr val="FFC000"/>
          </a:solidFill>
        </p:spPr>
        <p:txBody>
          <a:bodyPr/>
          <a:lstStyle/>
          <a:p>
            <a:pPr>
              <a:buNone/>
            </a:pPr>
            <a:r>
              <a:rPr kumimoji="1" lang="en-US" altLang="zh-CN" sz="1600" dirty="0"/>
              <a:t>02</a:t>
            </a:r>
            <a:endParaRPr kumimoji="1" lang="zh-CN" altLang="en-US" sz="16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88" y="52460"/>
            <a:ext cx="8013451" cy="419617"/>
          </a:xfrm>
        </p:spPr>
        <p:txBody>
          <a:bodyPr anchor="ctr">
            <a:noAutofit/>
          </a:bodyPr>
          <a:lstStyle/>
          <a:p>
            <a:r>
              <a:rPr kumimoji="1" lang="en-US" altLang="zh-CN" sz="2800" dirty="0"/>
              <a:t>Signpost-</a:t>
            </a:r>
            <a:r>
              <a:rPr kumimoji="1" lang="en-US" altLang="zh-CN" sz="2800" dirty="0" err="1"/>
              <a:t>sdk</a:t>
            </a:r>
            <a:r>
              <a:rPr kumimoji="1" lang="en-US" altLang="zh-CN" sz="2800" dirty="0"/>
              <a:t>-- </a:t>
            </a:r>
            <a:r>
              <a:rPr kumimoji="1" lang="zh-CN" altLang="en-US" sz="2400" dirty="0"/>
              <a:t>使用案例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F674BBC-A0F6-CE4A-87CA-0A51AA2C35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0" t="6084"/>
          <a:stretch/>
        </p:blipFill>
        <p:spPr>
          <a:xfrm>
            <a:off x="6611679" y="3909477"/>
            <a:ext cx="4989582" cy="26221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BAC6EE8-ED1D-5247-804C-FAF3768FF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49" y="478467"/>
            <a:ext cx="3656505" cy="297342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2F77180-45AB-9C4B-832D-054A4F623C6C}"/>
              </a:ext>
            </a:extLst>
          </p:cNvPr>
          <p:cNvSpPr txBox="1"/>
          <p:nvPr/>
        </p:nvSpPr>
        <p:spPr>
          <a:xfrm>
            <a:off x="1977390" y="3331786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DE81A8-2D0A-304B-BCE2-53B2B0E4DF5E}"/>
              </a:ext>
            </a:extLst>
          </p:cNvPr>
          <p:cNvSpPr txBox="1"/>
          <p:nvPr/>
        </p:nvSpPr>
        <p:spPr>
          <a:xfrm>
            <a:off x="8751801" y="3411796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Go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6BE5304-A024-C24C-92F6-C4B9470D9915}"/>
              </a:ext>
            </a:extLst>
          </p:cNvPr>
          <p:cNvSpPr txBox="1"/>
          <p:nvPr/>
        </p:nvSpPr>
        <p:spPr>
          <a:xfrm>
            <a:off x="2114550" y="653783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Jave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8F60688-516B-C745-915E-21C8CC280380}"/>
              </a:ext>
            </a:extLst>
          </p:cNvPr>
          <p:cNvSpPr txBox="1"/>
          <p:nvPr/>
        </p:nvSpPr>
        <p:spPr>
          <a:xfrm>
            <a:off x="8998024" y="653157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13775CA-3957-8642-BDB2-3E3DAAE33A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90"/>
          <a:stretch/>
        </p:blipFill>
        <p:spPr>
          <a:xfrm>
            <a:off x="6707666" y="222504"/>
            <a:ext cx="4580715" cy="319506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F8F5026-854F-5240-83F9-F58FF93D53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984" y="3790623"/>
            <a:ext cx="4865090" cy="285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8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163772" y="23355"/>
            <a:ext cx="521843" cy="535865"/>
          </a:xfrm>
          <a:solidFill>
            <a:srgbClr val="FFC000"/>
          </a:solidFill>
        </p:spPr>
        <p:txBody>
          <a:bodyPr/>
          <a:lstStyle/>
          <a:p>
            <a:pPr>
              <a:buNone/>
            </a:pPr>
            <a:r>
              <a:rPr kumimoji="1" lang="en-US" altLang="zh-CN" sz="1600" dirty="0"/>
              <a:t>03</a:t>
            </a:r>
            <a:endParaRPr kumimoji="1" lang="zh-CN" altLang="en-US" sz="16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88" y="47814"/>
            <a:ext cx="8174271" cy="424263"/>
          </a:xfrm>
        </p:spPr>
        <p:txBody>
          <a:bodyPr anchor="ctr">
            <a:noAutofit/>
          </a:bodyPr>
          <a:lstStyle/>
          <a:p>
            <a:r>
              <a:rPr kumimoji="1" lang="en-US" altLang="zh-CN" sz="2800" dirty="0"/>
              <a:t>Signpost-</a:t>
            </a:r>
            <a:r>
              <a:rPr kumimoji="1" lang="en-US" altLang="zh-CN" sz="2800" dirty="0" err="1"/>
              <a:t>sdk</a:t>
            </a:r>
            <a:r>
              <a:rPr kumimoji="1" lang="en-US" altLang="zh-CN" sz="2800" dirty="0"/>
              <a:t>—</a:t>
            </a:r>
            <a:r>
              <a:rPr kumimoji="1" lang="en-US" altLang="zh-CN" sz="2400" dirty="0"/>
              <a:t>query</a:t>
            </a:r>
            <a:r>
              <a:rPr kumimoji="1" lang="zh-CN" altLang="en-US" sz="2400" dirty="0"/>
              <a:t>接口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007621-D6E9-4549-A199-34445D7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4" t="2667"/>
          <a:stretch/>
        </p:blipFill>
        <p:spPr>
          <a:xfrm>
            <a:off x="1197863" y="-18443"/>
            <a:ext cx="10360153" cy="694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5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       </a:t>
            </a:r>
            <a:r>
              <a:rPr lang="zh-CN" altLang="en-US" sz="4000" dirty="0">
                <a:solidFill>
                  <a:schemeClr val="tx1"/>
                </a:solidFill>
              </a:rPr>
              <a:t>背景介绍</a:t>
            </a:r>
            <a:endParaRPr lang="en-US" altLang="zh-CN" sz="4000" dirty="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556615" y="2808042"/>
            <a:ext cx="1463845" cy="218770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255492-19D9-814E-A6CF-35FE300FBE40}"/>
              </a:ext>
            </a:extLst>
          </p:cNvPr>
          <p:cNvSpPr txBox="1"/>
          <p:nvPr/>
        </p:nvSpPr>
        <p:spPr>
          <a:xfrm>
            <a:off x="9358456" y="2656714"/>
            <a:ext cx="2781531" cy="1677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SzPct val="60000"/>
              <a:buFont typeface="Wingdings" pitchFamily="2" charset="2"/>
              <a:buChar char="l"/>
            </a:pPr>
            <a:r>
              <a:rPr kumimoji="1" lang="zh-CN" altLang="en-US" dirty="0"/>
              <a:t>配置概念</a:t>
            </a:r>
            <a:endParaRPr kumimoji="1" lang="en-US" altLang="zh-CN" dirty="0"/>
          </a:p>
          <a:p>
            <a:pPr marL="285750" indent="-285750">
              <a:lnSpc>
                <a:spcPct val="200000"/>
              </a:lnSpc>
              <a:buSzPct val="60000"/>
              <a:buFont typeface="Wingdings" pitchFamily="2" charset="2"/>
              <a:buChar char="l"/>
            </a:pPr>
            <a:r>
              <a:rPr kumimoji="1" lang="zh-CN" altLang="en-US" dirty="0"/>
              <a:t>功能投放平台应用背景</a:t>
            </a:r>
            <a:endParaRPr kumimoji="1" lang="en-US" altLang="zh-CN" dirty="0"/>
          </a:p>
          <a:p>
            <a:pPr marL="285750" indent="-285750">
              <a:lnSpc>
                <a:spcPct val="200000"/>
              </a:lnSpc>
              <a:buSzPct val="60000"/>
              <a:buFont typeface="Wingdings" pitchFamily="2" charset="2"/>
              <a:buChar char="l"/>
            </a:pPr>
            <a:r>
              <a:rPr kumimoji="1" lang="zh-CN" altLang="en-US" dirty="0"/>
              <a:t>功能投放平台架构</a:t>
            </a:r>
          </a:p>
        </p:txBody>
      </p:sp>
    </p:spTree>
    <p:extLst>
      <p:ext uri="{BB962C8B-B14F-4D97-AF65-F5344CB8AC3E}">
        <p14:creationId xmlns:p14="http://schemas.microsoft.com/office/powerpoint/2010/main" val="53613724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426B04CD-FAD1-AC4A-BFAE-07F76A912E99}"/>
              </a:ext>
            </a:extLst>
          </p:cNvPr>
          <p:cNvSpPr txBox="1">
            <a:spLocks noChangeAspect="1"/>
          </p:cNvSpPr>
          <p:nvPr/>
        </p:nvSpPr>
        <p:spPr>
          <a:xfrm>
            <a:off x="163773" y="33898"/>
            <a:ext cx="511576" cy="525322"/>
          </a:xfrm>
          <a:prstGeom prst="ellipse">
            <a:avLst/>
          </a:prstGeom>
          <a:solidFill>
            <a:srgbClr val="FFC000"/>
          </a:solidFill>
        </p:spPr>
        <p:txBody>
          <a:bodyPr vert="horz" wrap="square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kumimoji="1" lang="en-US" altLang="zh-CN" sz="1600"/>
              <a:t>02</a:t>
            </a:r>
            <a:endParaRPr kumimoji="1" lang="zh-CN" altLang="en-US" sz="1600" dirty="0"/>
          </a:p>
        </p:txBody>
      </p:sp>
      <p:sp>
        <p:nvSpPr>
          <p:cNvPr id="14" name="标题 3">
            <a:extLst>
              <a:ext uri="{FF2B5EF4-FFF2-40B4-BE49-F238E27FC236}">
                <a16:creationId xmlns:a16="http://schemas.microsoft.com/office/drawing/2014/main" id="{D9040707-3D89-5746-BA7A-51DEA9B9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88" y="52460"/>
            <a:ext cx="8013451" cy="419617"/>
          </a:xfrm>
        </p:spPr>
        <p:txBody>
          <a:bodyPr anchor="ctr">
            <a:noAutofit/>
          </a:bodyPr>
          <a:lstStyle/>
          <a:p>
            <a:r>
              <a:rPr kumimoji="1" lang="en-US" altLang="zh-CN" sz="2800" dirty="0"/>
              <a:t>Signpost-</a:t>
            </a:r>
            <a:r>
              <a:rPr kumimoji="1" lang="en-US" altLang="zh-CN" sz="2800" dirty="0" err="1"/>
              <a:t>sdk</a:t>
            </a:r>
            <a:r>
              <a:rPr kumimoji="1" lang="en-US" altLang="zh-CN" sz="2800" dirty="0"/>
              <a:t>– </a:t>
            </a:r>
            <a:r>
              <a:rPr kumimoji="1" lang="en-US" altLang="zh-CN" sz="2400" dirty="0" err="1"/>
              <a:t>getConfigResult</a:t>
            </a:r>
            <a:r>
              <a:rPr kumimoji="1" lang="zh-CN" altLang="en-US" sz="2400" dirty="0"/>
              <a:t>接口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49BFF56-B342-774C-B15E-C21F7BD00333}"/>
              </a:ext>
            </a:extLst>
          </p:cNvPr>
          <p:cNvSpPr txBox="1"/>
          <p:nvPr/>
        </p:nvSpPr>
        <p:spPr>
          <a:xfrm>
            <a:off x="5080000" y="317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BCB8A2-379F-3E43-AD39-21D36EC7E2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50" t="1534"/>
          <a:stretch/>
        </p:blipFill>
        <p:spPr>
          <a:xfrm>
            <a:off x="-35007" y="559220"/>
            <a:ext cx="12270675" cy="624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0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163773" y="33898"/>
            <a:ext cx="511576" cy="525322"/>
          </a:xfrm>
          <a:solidFill>
            <a:srgbClr val="FFC000"/>
          </a:solidFill>
        </p:spPr>
        <p:txBody>
          <a:bodyPr/>
          <a:lstStyle/>
          <a:p>
            <a:pPr>
              <a:buNone/>
            </a:pPr>
            <a:r>
              <a:rPr kumimoji="1" lang="en-US" altLang="zh-CN" sz="1600" dirty="0"/>
              <a:t>04</a:t>
            </a:r>
            <a:endParaRPr kumimoji="1" lang="zh-CN" altLang="en-US" sz="16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88" y="52460"/>
            <a:ext cx="8013451" cy="419617"/>
          </a:xfrm>
        </p:spPr>
        <p:txBody>
          <a:bodyPr anchor="ctr">
            <a:noAutofit/>
          </a:bodyPr>
          <a:lstStyle/>
          <a:p>
            <a:r>
              <a:rPr kumimoji="1" lang="en-US" altLang="zh-CN" sz="2800" dirty="0"/>
              <a:t>Signpost-</a:t>
            </a:r>
            <a:r>
              <a:rPr kumimoji="1" lang="en-US" altLang="zh-CN" sz="2800" dirty="0" err="1"/>
              <a:t>sdk</a:t>
            </a:r>
            <a:r>
              <a:rPr kumimoji="1" lang="en-US" altLang="zh-CN" sz="2800" dirty="0"/>
              <a:t>—</a:t>
            </a:r>
            <a:r>
              <a:rPr kumimoji="1" lang="zh-CN" altLang="en-US" sz="2400" dirty="0"/>
              <a:t>配置回退逻辑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D0881C-1224-9143-85BD-171C45235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037" y="-43004"/>
            <a:ext cx="4367263" cy="69534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6FF15F7-C2F3-E546-A29D-CF9B1A15B709}"/>
              </a:ext>
            </a:extLst>
          </p:cNvPr>
          <p:cNvSpPr txBox="1"/>
          <p:nvPr/>
        </p:nvSpPr>
        <p:spPr>
          <a:xfrm>
            <a:off x="766788" y="1131570"/>
            <a:ext cx="44486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四个维度的优先级：</a:t>
            </a:r>
            <a:endParaRPr kumimoji="1" lang="en-US" altLang="zh-CN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country &gt; </a:t>
            </a:r>
            <a:r>
              <a:rPr kumimoji="1" lang="en-US" altLang="zh-CN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product_id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&gt; </a:t>
            </a:r>
            <a:r>
              <a:rPr kumimoji="1" lang="en-US" altLang="zh-CN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city_id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&gt; </a:t>
            </a:r>
            <a:r>
              <a:rPr kumimoji="1" lang="en-US" altLang="zh-CN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county_id</a:t>
            </a:r>
            <a:endParaRPr kumimoji="1" lang="zh-CN" altLang="en-US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746BBC-E538-F743-857C-2298BB1B260C}"/>
              </a:ext>
            </a:extLst>
          </p:cNvPr>
          <p:cNvSpPr txBox="1"/>
          <p:nvPr/>
        </p:nvSpPr>
        <p:spPr>
          <a:xfrm>
            <a:off x="766788" y="3429000"/>
            <a:ext cx="3480440" cy="87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配置优先级：</a:t>
            </a:r>
            <a:endParaRPr kumimoji="1" lang="en-US" altLang="zh-CN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实验配置 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&gt; 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短期配置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&gt; 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长期配置</a:t>
            </a:r>
          </a:p>
        </p:txBody>
      </p:sp>
    </p:spTree>
    <p:extLst>
      <p:ext uri="{BB962C8B-B14F-4D97-AF65-F5344CB8AC3E}">
        <p14:creationId xmlns:p14="http://schemas.microsoft.com/office/powerpoint/2010/main" val="33023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业务思考</a:t>
            </a:r>
            <a:endParaRPr lang="en-US" altLang="zh-CN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556615" y="2808042"/>
            <a:ext cx="1463845" cy="218770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tx1"/>
                </a:solidFill>
              </a:rPr>
              <a:t>4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07162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163773" y="33898"/>
            <a:ext cx="511576" cy="525322"/>
          </a:xfrm>
          <a:solidFill>
            <a:srgbClr val="FFC000"/>
          </a:solidFill>
        </p:spPr>
        <p:txBody>
          <a:bodyPr/>
          <a:lstStyle/>
          <a:p>
            <a:pPr>
              <a:buNone/>
            </a:pPr>
            <a:r>
              <a:rPr kumimoji="1" lang="en-US" altLang="zh-CN" sz="1600" dirty="0"/>
              <a:t>01</a:t>
            </a:r>
            <a:endParaRPr kumimoji="1" lang="zh-CN" altLang="en-US" sz="16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88" y="86750"/>
            <a:ext cx="8013451" cy="419617"/>
          </a:xfrm>
        </p:spPr>
        <p:txBody>
          <a:bodyPr anchor="ctr">
            <a:noAutofit/>
          </a:bodyPr>
          <a:lstStyle/>
          <a:p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业务思考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与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Category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2176F6-7062-1342-8956-7EB16DD3114C}"/>
              </a:ext>
            </a:extLst>
          </p:cNvPr>
          <p:cNvSpPr txBox="1"/>
          <p:nvPr/>
        </p:nvSpPr>
        <p:spPr>
          <a:xfrm>
            <a:off x="766788" y="697230"/>
            <a:ext cx="4083169" cy="1289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Feature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与</a:t>
            </a:r>
            <a:r>
              <a:rPr kumimoji="1" lang="en-US" altLang="zh-CN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Categroy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的映射关系：</a:t>
            </a:r>
            <a:endParaRPr kumimoji="1" lang="en-US" altLang="zh-CN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Feature   -&gt;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Category 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: 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一对一</a:t>
            </a:r>
            <a:endParaRPr kumimoji="1" lang="en-US" altLang="zh-CN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Category -&gt; Feature 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  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: 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一对多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4E6AA9-AC3C-4A4F-AB18-0F942BF9DC08}"/>
              </a:ext>
            </a:extLst>
          </p:cNvPr>
          <p:cNvSpPr txBox="1"/>
          <p:nvPr/>
        </p:nvSpPr>
        <p:spPr>
          <a:xfrm>
            <a:off x="766788" y="2211839"/>
            <a:ext cx="10187404" cy="222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目前实现：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Feature.Category_id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字段</a:t>
            </a:r>
            <a:endParaRPr kumimoji="1" lang="en-US" altLang="zh-CN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问题：极有可能出现一个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Feature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对应多个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Category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的需求</a:t>
            </a:r>
            <a:endParaRPr kumimoji="1" lang="en-US" altLang="zh-CN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解决办法：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int </a:t>
            </a:r>
            <a:r>
              <a:rPr kumimoji="1" lang="en-US" altLang="zh-CN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Category_id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 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==&gt;   bool </a:t>
            </a:r>
            <a:r>
              <a:rPr kumimoji="1" lang="en-US" altLang="zh-CN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isDeliverCategory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 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//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是否是交付类型的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feature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                                                     []int </a:t>
            </a:r>
            <a:r>
              <a:rPr kumimoji="1" lang="en-US" altLang="zh-CN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Category_id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.          // 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交付类型的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feature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对应的多个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Category</a:t>
            </a:r>
            <a:endParaRPr kumimoji="1" lang="zh-CN" altLang="en-US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B0FB27-2BBD-D14C-BF5D-EED05DB43983}"/>
              </a:ext>
            </a:extLst>
          </p:cNvPr>
          <p:cNvSpPr txBox="1"/>
          <p:nvPr/>
        </p:nvSpPr>
        <p:spPr>
          <a:xfrm>
            <a:off x="675349" y="4592739"/>
            <a:ext cx="4051109" cy="1704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可能存在的风险：</a:t>
            </a:r>
            <a:endParaRPr kumimoji="1" lang="en-US" altLang="zh-CN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不同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PM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修改不同的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Category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不同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Category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存在同一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Feature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同一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Feature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相互修改导致冲突</a:t>
            </a:r>
          </a:p>
        </p:txBody>
      </p:sp>
    </p:spTree>
    <p:extLst>
      <p:ext uri="{BB962C8B-B14F-4D97-AF65-F5344CB8AC3E}">
        <p14:creationId xmlns:p14="http://schemas.microsoft.com/office/powerpoint/2010/main" val="48477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163773" y="33898"/>
            <a:ext cx="511576" cy="525322"/>
          </a:xfrm>
          <a:solidFill>
            <a:srgbClr val="FFC000"/>
          </a:solidFill>
        </p:spPr>
        <p:txBody>
          <a:bodyPr/>
          <a:lstStyle/>
          <a:p>
            <a:pPr>
              <a:buNone/>
            </a:pPr>
            <a:r>
              <a:rPr kumimoji="1" lang="en-US" altLang="zh-CN" sz="1600" dirty="0"/>
              <a:t>02</a:t>
            </a:r>
            <a:endParaRPr kumimoji="1" lang="zh-CN" altLang="en-US" sz="16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88" y="86750"/>
            <a:ext cx="8013451" cy="419617"/>
          </a:xfrm>
        </p:spPr>
        <p:txBody>
          <a:bodyPr anchor="ctr">
            <a:noAutofit/>
          </a:bodyPr>
          <a:lstStyle/>
          <a:p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业务思考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：配置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源码显示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C7B958-836F-0349-8068-C15C09298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69" y="805542"/>
            <a:ext cx="5160983" cy="246172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8D32EAF-A00B-2446-9ECC-B0E745D06BA3}"/>
              </a:ext>
            </a:extLst>
          </p:cNvPr>
          <p:cNvSpPr txBox="1"/>
          <p:nvPr/>
        </p:nvSpPr>
        <p:spPr>
          <a:xfrm>
            <a:off x="373977" y="3622152"/>
            <a:ext cx="321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test_key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, number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是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key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的标题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B72ACC-7EEC-1E40-9191-3EBC774766F8}"/>
              </a:ext>
            </a:extLst>
          </p:cNvPr>
          <p:cNvSpPr txBox="1"/>
          <p:nvPr/>
        </p:nvSpPr>
        <p:spPr>
          <a:xfrm>
            <a:off x="408784" y="4108864"/>
            <a:ext cx="3143681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问题：</a:t>
            </a:r>
            <a:endParaRPr kumimoji="1" lang="en-US" altLang="zh-CN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不知道实际配置中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key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名</a:t>
            </a:r>
            <a:endParaRPr kumimoji="1" lang="en-US" altLang="zh-CN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不知道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key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类型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(string /…)</a:t>
            </a:r>
            <a:endParaRPr kumimoji="1" lang="zh-CN" altLang="en-US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C82114-9758-414C-A276-EDAB2CF19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665" y="245414"/>
            <a:ext cx="5173562" cy="604370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A9490C8-3731-0149-ABCA-237B0BA27E52}"/>
              </a:ext>
            </a:extLst>
          </p:cNvPr>
          <p:cNvSpPr txBox="1"/>
          <p:nvPr/>
        </p:nvSpPr>
        <p:spPr>
          <a:xfrm>
            <a:off x="408784" y="5683126"/>
            <a:ext cx="5846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思考：是不是可以像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Apollo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一样，以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json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形式展示配置</a:t>
            </a:r>
          </a:p>
        </p:txBody>
      </p:sp>
    </p:spTree>
    <p:extLst>
      <p:ext uri="{BB962C8B-B14F-4D97-AF65-F5344CB8AC3E}">
        <p14:creationId xmlns:p14="http://schemas.microsoft.com/office/powerpoint/2010/main" val="335598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163773" y="33898"/>
            <a:ext cx="511576" cy="525322"/>
          </a:xfrm>
          <a:solidFill>
            <a:srgbClr val="FFC000"/>
          </a:solidFill>
        </p:spPr>
        <p:txBody>
          <a:bodyPr/>
          <a:lstStyle/>
          <a:p>
            <a:pPr>
              <a:buNone/>
            </a:pPr>
            <a:r>
              <a:rPr kumimoji="1" lang="en-US" altLang="zh-CN" sz="1600" dirty="0"/>
              <a:t>03</a:t>
            </a:r>
            <a:endParaRPr kumimoji="1" lang="zh-CN" altLang="en-US" sz="16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88" y="86750"/>
            <a:ext cx="8013451" cy="419617"/>
          </a:xfrm>
        </p:spPr>
        <p:txBody>
          <a:bodyPr anchor="ctr">
            <a:noAutofit/>
          </a:bodyPr>
          <a:lstStyle/>
          <a:p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业务思考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：开发和生产环境权限申请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12339A-783D-3E4F-ABE6-5B428EC4847C}"/>
              </a:ext>
            </a:extLst>
          </p:cNvPr>
          <p:cNvSpPr txBox="1"/>
          <p:nvPr/>
        </p:nvSpPr>
        <p:spPr>
          <a:xfrm>
            <a:off x="766788" y="795647"/>
            <a:ext cx="6526146" cy="2118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目前：开发和生产环境：</a:t>
            </a:r>
            <a:endParaRPr kumimoji="1" lang="en-US" altLang="zh-CN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Feature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的创建，需要申请权限</a:t>
            </a:r>
            <a:endParaRPr kumimoji="1" lang="en-US" altLang="zh-CN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Apollo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上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Feature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的运营配置模版的创建，需要申请权限</a:t>
            </a:r>
            <a:endParaRPr kumimoji="1" lang="en-US" altLang="zh-CN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每一条配置的创建、发布、更新，需要申请权限</a:t>
            </a:r>
            <a:endParaRPr kumimoji="1" lang="en-US" altLang="zh-CN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……</a:t>
            </a:r>
            <a:endParaRPr kumimoji="1" lang="zh-CN" altLang="en-US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AEDABAB-16EB-714D-B167-D837C51646B9}"/>
              </a:ext>
            </a:extLst>
          </p:cNvPr>
          <p:cNvSpPr txBox="1"/>
          <p:nvPr/>
        </p:nvSpPr>
        <p:spPr>
          <a:xfrm>
            <a:off x="766788" y="3429000"/>
            <a:ext cx="6647974" cy="111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思考：生产环境权限申请流程不变，开发环境权限申请流程简化</a:t>
            </a:r>
            <a:endParaRPr kumimoji="1" lang="en-US" altLang="zh-CN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目的：方便用户在开发环境熟悉我们投放平台的使用</a:t>
            </a:r>
          </a:p>
        </p:txBody>
      </p:sp>
    </p:spTree>
    <p:extLst>
      <p:ext uri="{BB962C8B-B14F-4D97-AF65-F5344CB8AC3E}">
        <p14:creationId xmlns:p14="http://schemas.microsoft.com/office/powerpoint/2010/main" val="247581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68426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163773" y="107558"/>
            <a:ext cx="511576" cy="525322"/>
          </a:xfrm>
          <a:solidFill>
            <a:srgbClr val="FFC000"/>
          </a:solidFill>
        </p:spPr>
        <p:txBody>
          <a:bodyPr/>
          <a:lstStyle/>
          <a:p>
            <a:pPr>
              <a:buNone/>
            </a:pPr>
            <a:r>
              <a:rPr kumimoji="1" lang="en-US" altLang="zh-CN" sz="1600" dirty="0"/>
              <a:t>01</a:t>
            </a:r>
            <a:endParaRPr kumimoji="1" lang="zh-CN" altLang="en-US" sz="16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49" y="153288"/>
            <a:ext cx="8013451" cy="419617"/>
          </a:xfrm>
        </p:spPr>
        <p:txBody>
          <a:bodyPr anchor="ctr">
            <a:noAutofit/>
          </a:bodyPr>
          <a:lstStyle/>
          <a:p>
            <a:r>
              <a:rPr kumimoji="1" lang="zh-CN" altLang="en-US" sz="2800" dirty="0"/>
              <a:t>背景介绍</a:t>
            </a:r>
            <a:r>
              <a:rPr kumimoji="1" lang="en-US" altLang="zh-CN" sz="2800" dirty="0"/>
              <a:t>--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配置概念</a:t>
            </a:r>
            <a:endParaRPr kumimoji="1"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1BBED6-0E18-AF42-A8DB-FE61D3F63C32}"/>
              </a:ext>
            </a:extLst>
          </p:cNvPr>
          <p:cNvSpPr txBox="1"/>
          <p:nvPr/>
        </p:nvSpPr>
        <p:spPr>
          <a:xfrm>
            <a:off x="591282" y="836340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以连接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数据库为例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D2FA47-BB06-B447-A6FE-5055DBBF1638}"/>
              </a:ext>
            </a:extLst>
          </p:cNvPr>
          <p:cNvSpPr txBox="1"/>
          <p:nvPr/>
        </p:nvSpPr>
        <p:spPr>
          <a:xfrm>
            <a:off x="591282" y="1541114"/>
            <a:ext cx="923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方式一：代码中直接标明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数据库的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port, username, password, schema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等信息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4D5D961-DFB5-F44F-BD2F-70A84F98AB14}"/>
              </a:ext>
            </a:extLst>
          </p:cNvPr>
          <p:cNvSpPr/>
          <p:nvPr/>
        </p:nvSpPr>
        <p:spPr>
          <a:xfrm>
            <a:off x="718118" y="2390188"/>
            <a:ext cx="114738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engine, err := xorm.NewEngine("mysql", "root:111111@tcp(10.96.114.118:3306)/Cube?charset=utf8mb4")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7C91AF1-5A66-DE48-936F-211F4C03CFE6}"/>
              </a:ext>
            </a:extLst>
          </p:cNvPr>
          <p:cNvGrpSpPr/>
          <p:nvPr/>
        </p:nvGrpSpPr>
        <p:grpSpPr>
          <a:xfrm>
            <a:off x="718118" y="3583647"/>
            <a:ext cx="5806398" cy="1373759"/>
            <a:chOff x="623310" y="3211551"/>
            <a:chExt cx="5806398" cy="1373759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B3F118E-E76A-D440-B999-F91D6463AA95}"/>
                </a:ext>
              </a:extLst>
            </p:cNvPr>
            <p:cNvSpPr txBox="1"/>
            <p:nvPr/>
          </p:nvSpPr>
          <p:spPr>
            <a:xfrm>
              <a:off x="623310" y="3211551"/>
              <a:ext cx="58063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存在的问题：若</a:t>
              </a:r>
              <a:r>
                <a:rPr kumimoji="1" lang="en-US" altLang="zh-CN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Mysql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数据库的</a:t>
              </a:r>
              <a:r>
                <a:rPr kumimoji="1" lang="en-US" altLang="zh-CN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ip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port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等信息发生变化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FFD9317-D754-034E-A642-58EFE52F18A8}"/>
                </a:ext>
              </a:extLst>
            </p:cNvPr>
            <p:cNvSpPr txBox="1"/>
            <p:nvPr/>
          </p:nvSpPr>
          <p:spPr>
            <a:xfrm>
              <a:off x="1940312" y="3710903"/>
              <a:ext cx="3012363" cy="8744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直接修改代码，重新编译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重新部署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262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163773" y="107558"/>
            <a:ext cx="511576" cy="525322"/>
          </a:xfrm>
          <a:solidFill>
            <a:srgbClr val="FFC000"/>
          </a:solidFill>
        </p:spPr>
        <p:txBody>
          <a:bodyPr/>
          <a:lstStyle/>
          <a:p>
            <a:pPr>
              <a:buNone/>
            </a:pPr>
            <a:r>
              <a:rPr kumimoji="1" lang="en-US" altLang="zh-CN" sz="1600" dirty="0"/>
              <a:t>01</a:t>
            </a:r>
            <a:endParaRPr kumimoji="1" lang="zh-CN" altLang="en-US" sz="16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49" y="153288"/>
            <a:ext cx="8013451" cy="419617"/>
          </a:xfrm>
        </p:spPr>
        <p:txBody>
          <a:bodyPr anchor="ctr">
            <a:noAutofit/>
          </a:bodyPr>
          <a:lstStyle/>
          <a:p>
            <a:r>
              <a:rPr kumimoji="1" lang="zh-CN" altLang="en-US" sz="2800" dirty="0"/>
              <a:t>背景介绍</a:t>
            </a:r>
            <a:r>
              <a:rPr kumimoji="1" lang="en-US" altLang="zh-CN" sz="3200" dirty="0"/>
              <a:t>--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配置概念</a:t>
            </a:r>
            <a:endParaRPr kumimoji="1"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D2FA47-BB06-B447-A6FE-5055DBBF1638}"/>
              </a:ext>
            </a:extLst>
          </p:cNvPr>
          <p:cNvSpPr txBox="1"/>
          <p:nvPr/>
        </p:nvSpPr>
        <p:spPr>
          <a:xfrm>
            <a:off x="664198" y="743872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方式二：逻辑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配置的方式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D74D93-2BC8-2E48-84B5-C885D8F48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655"/>
          <a:stretch/>
        </p:blipFill>
        <p:spPr>
          <a:xfrm>
            <a:off x="8544000" y="1401079"/>
            <a:ext cx="3610827" cy="2425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6E60A84-06AF-9B47-BAC9-ADEB03D00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17" y="1231192"/>
            <a:ext cx="7653232" cy="454851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4A2F375-E060-5D40-A1D2-A5A8F72BDB27}"/>
              </a:ext>
            </a:extLst>
          </p:cNvPr>
          <p:cNvSpPr txBox="1"/>
          <p:nvPr/>
        </p:nvSpPr>
        <p:spPr>
          <a:xfrm>
            <a:off x="669071" y="5954751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仅需修改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替换配置</a:t>
            </a:r>
          </a:p>
        </p:txBody>
      </p:sp>
    </p:spTree>
    <p:extLst>
      <p:ext uri="{BB962C8B-B14F-4D97-AF65-F5344CB8AC3E}">
        <p14:creationId xmlns:p14="http://schemas.microsoft.com/office/powerpoint/2010/main" val="217293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163773" y="107558"/>
            <a:ext cx="511576" cy="525322"/>
          </a:xfrm>
          <a:solidFill>
            <a:srgbClr val="FFC000"/>
          </a:solidFill>
        </p:spPr>
        <p:txBody>
          <a:bodyPr/>
          <a:lstStyle/>
          <a:p>
            <a:pPr>
              <a:buNone/>
            </a:pPr>
            <a:r>
              <a:rPr kumimoji="1" lang="en-US" altLang="zh-CN" sz="1600" dirty="0"/>
              <a:t>02</a:t>
            </a:r>
            <a:endParaRPr kumimoji="1" lang="zh-CN" altLang="en-US" sz="16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49" y="153288"/>
            <a:ext cx="8013451" cy="419617"/>
          </a:xfrm>
        </p:spPr>
        <p:txBody>
          <a:bodyPr anchor="ctr">
            <a:noAutofit/>
          </a:bodyPr>
          <a:lstStyle/>
          <a:p>
            <a:r>
              <a:rPr kumimoji="1" lang="zh-CN" altLang="en-US" sz="2800" dirty="0"/>
              <a:t>背景介绍</a:t>
            </a:r>
            <a:r>
              <a:rPr kumimoji="1" lang="en-US" altLang="zh-CN" sz="3200" dirty="0"/>
              <a:t>--</a:t>
            </a:r>
            <a:r>
              <a:rPr kumimoji="1" lang="zh-CN" altLang="en-US" sz="2400" dirty="0"/>
              <a:t>功能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投放平台应用背景</a:t>
            </a:r>
            <a:endParaRPr kumimoji="1"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D2FA47-BB06-B447-A6FE-5055DBBF1638}"/>
              </a:ext>
            </a:extLst>
          </p:cNvPr>
          <p:cNvSpPr txBox="1"/>
          <p:nvPr/>
        </p:nvSpPr>
        <p:spPr>
          <a:xfrm>
            <a:off x="675349" y="654665"/>
            <a:ext cx="9417963" cy="8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应用背景：滴滴国际化面向世界上多个国家、城市、地区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存在：在不同国家、城市、区县、产品线维度下，某一功能对应配置的字段值有所不同。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B40A23D-8B41-2946-9299-AD7FF212E034}"/>
              </a:ext>
            </a:extLst>
          </p:cNvPr>
          <p:cNvGrpSpPr/>
          <p:nvPr/>
        </p:nvGrpSpPr>
        <p:grpSpPr>
          <a:xfrm>
            <a:off x="1009883" y="1507908"/>
            <a:ext cx="8508531" cy="1705403"/>
            <a:chOff x="675348" y="1955640"/>
            <a:chExt cx="8508531" cy="1705403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67B9F5E-E604-FA44-888C-DE30AB6C1001}"/>
                </a:ext>
              </a:extLst>
            </p:cNvPr>
            <p:cNvSpPr txBox="1"/>
            <p:nvPr/>
          </p:nvSpPr>
          <p:spPr>
            <a:xfrm>
              <a:off x="675348" y="2178660"/>
              <a:ext cx="3451586" cy="458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以计价模块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price_model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为例：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A352D31-CFB7-584E-B699-0FD3A41DC48F}"/>
                </a:ext>
              </a:extLst>
            </p:cNvPr>
            <p:cNvSpPr txBox="1"/>
            <p:nvPr/>
          </p:nvSpPr>
          <p:spPr>
            <a:xfrm>
              <a:off x="5599243" y="1955640"/>
              <a:ext cx="3584636" cy="1705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实时计价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打表计价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乘客一口价，司机实时计价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司乘一口价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0E8537F6-E3F2-8446-B600-2FD4367D0BF2}"/>
              </a:ext>
            </a:extLst>
          </p:cNvPr>
          <p:cNvSpPr txBox="1"/>
          <p:nvPr/>
        </p:nvSpPr>
        <p:spPr>
          <a:xfrm>
            <a:off x="3258874" y="3267940"/>
            <a:ext cx="5562741" cy="2536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99comfort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巴西优享：          实时计价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99Poupa  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巴西特价车：      司乘一口价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99Pop      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巴西快车：         实时计价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Express    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墨西哥快车：     实时计价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DiDi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Economy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墨西哥特价车：  司乘一口价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……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C329AEF-705C-754A-8184-B0C5EEAF84F8}"/>
              </a:ext>
            </a:extLst>
          </p:cNvPr>
          <p:cNvSpPr txBox="1"/>
          <p:nvPr/>
        </p:nvSpPr>
        <p:spPr>
          <a:xfrm>
            <a:off x="876071" y="5741669"/>
            <a:ext cx="11768250" cy="111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1.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不同国家、产品线维度下，</a:t>
            </a:r>
            <a:r>
              <a:rPr kumimoji="1" lang="en-US" altLang="zh-CN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price_model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的取值   有所不同，但同一取值后续的操作是相同。</a:t>
            </a:r>
            <a:endParaRPr kumimoji="1" lang="en-US" altLang="zh-CN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2. 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若在代码中用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if-else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判断，则代码过于冗长，且每开一个国家、城市、产品线代码都需要进行修改</a:t>
            </a:r>
          </a:p>
        </p:txBody>
      </p:sp>
    </p:spTree>
    <p:extLst>
      <p:ext uri="{BB962C8B-B14F-4D97-AF65-F5344CB8AC3E}">
        <p14:creationId xmlns:p14="http://schemas.microsoft.com/office/powerpoint/2010/main" val="281226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163773" y="107558"/>
            <a:ext cx="511576" cy="525322"/>
          </a:xfrm>
          <a:solidFill>
            <a:srgbClr val="FFC000"/>
          </a:solidFill>
        </p:spPr>
        <p:txBody>
          <a:bodyPr/>
          <a:lstStyle/>
          <a:p>
            <a:pPr>
              <a:buNone/>
            </a:pPr>
            <a:r>
              <a:rPr kumimoji="1" lang="en-US" altLang="zh-CN" sz="1600" dirty="0"/>
              <a:t>02</a:t>
            </a:r>
            <a:endParaRPr kumimoji="1" lang="zh-CN" altLang="en-US" sz="16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49" y="153288"/>
            <a:ext cx="8013451" cy="419617"/>
          </a:xfrm>
        </p:spPr>
        <p:txBody>
          <a:bodyPr anchor="ctr">
            <a:noAutofit/>
          </a:bodyPr>
          <a:lstStyle/>
          <a:p>
            <a:r>
              <a:rPr kumimoji="1" lang="zh-CN" altLang="en-US" sz="2800" dirty="0"/>
              <a:t>背景介绍</a:t>
            </a:r>
            <a:r>
              <a:rPr kumimoji="1" lang="en-US" altLang="zh-CN" sz="3200" dirty="0"/>
              <a:t>—</a:t>
            </a:r>
            <a:r>
              <a:rPr kumimoji="1" lang="zh-CN" altLang="en-US" sz="2400" dirty="0"/>
              <a:t>功能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投放平台应用背景</a:t>
            </a:r>
            <a:endParaRPr kumimoji="1"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E260E3-DEC5-944A-B6A0-99CCBCB40482}"/>
              </a:ext>
            </a:extLst>
          </p:cNvPr>
          <p:cNvSpPr txBox="1"/>
          <p:nvPr/>
        </p:nvSpPr>
        <p:spPr>
          <a:xfrm>
            <a:off x="675349" y="616780"/>
            <a:ext cx="10921919" cy="111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因此我们提出了功能投放平台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(signpost)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这个概念：例如以</a:t>
            </a:r>
            <a:r>
              <a:rPr kumimoji="1" lang="en-US" altLang="zh-CN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price_model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作为一个功能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feature/ability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，以国家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</a:t>
            </a:r>
            <a:r>
              <a:rPr kumimoji="1" lang="en-US" altLang="zh-CN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country_code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)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、城市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</a:t>
            </a:r>
            <a:r>
              <a:rPr kumimoji="1" lang="en-US" altLang="zh-CN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city_id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)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、区县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</a:t>
            </a:r>
            <a:r>
              <a:rPr kumimoji="1" lang="en-US" altLang="zh-CN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county_id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)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、产品线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</a:t>
            </a:r>
            <a:r>
              <a:rPr kumimoji="1" lang="en-US" altLang="zh-CN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product_id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)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为四个维度，进行配置的差异化</a:t>
            </a:r>
            <a:endParaRPr kumimoji="1" lang="en-US" altLang="zh-CN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24B3474-229F-1347-AA6F-9B47AC247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194" y="1776986"/>
            <a:ext cx="7966163" cy="430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163773" y="107558"/>
            <a:ext cx="511576" cy="525322"/>
          </a:xfrm>
          <a:solidFill>
            <a:srgbClr val="FFC000"/>
          </a:solidFill>
        </p:spPr>
        <p:txBody>
          <a:bodyPr/>
          <a:lstStyle/>
          <a:p>
            <a:pPr>
              <a:buNone/>
            </a:pPr>
            <a:r>
              <a:rPr kumimoji="1" lang="en-US" altLang="zh-CN" sz="1600" dirty="0"/>
              <a:t>02</a:t>
            </a:r>
            <a:endParaRPr kumimoji="1" lang="zh-CN" altLang="en-US" sz="16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49" y="153288"/>
            <a:ext cx="8013451" cy="419617"/>
          </a:xfrm>
        </p:spPr>
        <p:txBody>
          <a:bodyPr anchor="ctr">
            <a:noAutofit/>
          </a:bodyPr>
          <a:lstStyle/>
          <a:p>
            <a:r>
              <a:rPr kumimoji="1" lang="zh-CN" altLang="en-US" sz="2800" dirty="0"/>
              <a:t>背景介绍</a:t>
            </a:r>
            <a:r>
              <a:rPr kumimoji="1" lang="en-US" altLang="zh-CN" sz="3200" dirty="0"/>
              <a:t>—</a:t>
            </a:r>
            <a:r>
              <a:rPr kumimoji="1" lang="zh-CN" altLang="en-US" sz="2400" dirty="0"/>
              <a:t>功能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投放平台应用背景</a:t>
            </a:r>
            <a:endParaRPr kumimoji="1" lang="zh-CN" altLang="en-US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58FB5A9-03FC-0541-A8F6-3FDCFD1BE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73" y="1138442"/>
            <a:ext cx="5781232" cy="49178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6C6AEF-7B63-814F-9499-6D6270770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78922"/>
            <a:ext cx="6277860" cy="537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9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 noChangeAspect="1"/>
          </p:cNvSpPr>
          <p:nvPr>
            <p:ph type="body" sz="quarter" idx="16"/>
          </p:nvPr>
        </p:nvSpPr>
        <p:spPr>
          <a:xfrm>
            <a:off x="163773" y="107558"/>
            <a:ext cx="511576" cy="525322"/>
          </a:xfrm>
          <a:solidFill>
            <a:srgbClr val="FFC000"/>
          </a:solidFill>
        </p:spPr>
        <p:txBody>
          <a:bodyPr/>
          <a:lstStyle/>
          <a:p>
            <a:pPr>
              <a:buNone/>
            </a:pPr>
            <a:r>
              <a:rPr kumimoji="1" lang="en-US" altLang="zh-CN" sz="1600" dirty="0"/>
              <a:t>02</a:t>
            </a:r>
            <a:endParaRPr kumimoji="1" lang="zh-CN" altLang="en-US" sz="16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49" y="153288"/>
            <a:ext cx="8013451" cy="419617"/>
          </a:xfrm>
        </p:spPr>
        <p:txBody>
          <a:bodyPr anchor="ctr">
            <a:noAutofit/>
          </a:bodyPr>
          <a:lstStyle/>
          <a:p>
            <a:r>
              <a:rPr kumimoji="1" lang="zh-CN" altLang="en-US" sz="2800" dirty="0"/>
              <a:t>背景介绍</a:t>
            </a:r>
            <a:r>
              <a:rPr kumimoji="1" lang="en-US" altLang="zh-CN" sz="3200" dirty="0"/>
              <a:t>—</a:t>
            </a:r>
            <a:r>
              <a:rPr kumimoji="1" lang="zh-CN" altLang="en-US" sz="2400" dirty="0"/>
              <a:t>功能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投放平台应用背景</a:t>
            </a:r>
            <a:endParaRPr kumimoji="1" lang="zh-CN" altLang="en-US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A4A931-8B51-554F-AC33-AA4849ADB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741" y="1612589"/>
            <a:ext cx="8083424" cy="39143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A4AEB0-10AB-8A4D-8636-F272EAF7C8A5}"/>
              </a:ext>
            </a:extLst>
          </p:cNvPr>
          <p:cNvSpPr txBox="1"/>
          <p:nvPr/>
        </p:nvSpPr>
        <p:spPr>
          <a:xfrm>
            <a:off x="675349" y="908081"/>
            <a:ext cx="873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d-deal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模块的</a:t>
            </a:r>
            <a:r>
              <a:rPr kumimoji="1" lang="en-US" altLang="zh-CN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dEndChargej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接口，根据判断 </a:t>
            </a:r>
            <a:r>
              <a:rPr kumimoji="1" lang="en-US" altLang="zh-CN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price_model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==1,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是否跳转到打表计价页面</a:t>
            </a:r>
          </a:p>
        </p:txBody>
      </p:sp>
    </p:spTree>
    <p:extLst>
      <p:ext uri="{BB962C8B-B14F-4D97-AF65-F5344CB8AC3E}">
        <p14:creationId xmlns:p14="http://schemas.microsoft.com/office/powerpoint/2010/main" val="25437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15613</TotalTime>
  <Words>3079</Words>
  <Application>Microsoft Macintosh PowerPoint</Application>
  <PresentationFormat>宽屏</PresentationFormat>
  <Paragraphs>269</Paragraphs>
  <Slides>36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等线</vt:lpstr>
      <vt:lpstr>等线 Light</vt:lpstr>
      <vt:lpstr>Microsoft YaHei</vt:lpstr>
      <vt:lpstr>PingFang HK Regular</vt:lpstr>
      <vt:lpstr>PingFang SC Regular</vt:lpstr>
      <vt:lpstr>Arial</vt:lpstr>
      <vt:lpstr>Open Sans</vt:lpstr>
      <vt:lpstr>Wingdings</vt:lpstr>
      <vt:lpstr>Office 主题​​</vt:lpstr>
      <vt:lpstr>PowerPoint 演示文稿</vt:lpstr>
      <vt:lpstr>PowerPoint 演示文稿</vt:lpstr>
      <vt:lpstr>PowerPoint 演示文稿</vt:lpstr>
      <vt:lpstr>背景介绍--配置概念</vt:lpstr>
      <vt:lpstr>背景介绍--配置概念</vt:lpstr>
      <vt:lpstr>背景介绍--功能投放平台应用背景</vt:lpstr>
      <vt:lpstr>背景介绍—功能投放平台应用背景</vt:lpstr>
      <vt:lpstr>背景介绍—功能投放平台应用背景</vt:lpstr>
      <vt:lpstr>背景介绍—功能投放平台应用背景</vt:lpstr>
      <vt:lpstr>PowerPoint 演示文稿</vt:lpstr>
      <vt:lpstr>PowerPoint 演示文稿</vt:lpstr>
      <vt:lpstr>Signpost—配置生效方式</vt:lpstr>
      <vt:lpstr>Signpost—主流程步骤</vt:lpstr>
      <vt:lpstr>Signpost—主要接口：Register</vt:lpstr>
      <vt:lpstr>Signpost—主要接口：Register</vt:lpstr>
      <vt:lpstr>Signpost—主要接口：Audit</vt:lpstr>
      <vt:lpstr>Signpost—主要接口：CreateApolloService</vt:lpstr>
      <vt:lpstr>Signpost—主要接口：Category接口</vt:lpstr>
      <vt:lpstr>Signpost—主要接口：Category接口</vt:lpstr>
      <vt:lpstr>Signpost—主流程步骤</vt:lpstr>
      <vt:lpstr>Signpost—主要接口:BatchSaveConfig</vt:lpstr>
      <vt:lpstr>Signpost—主要接口:SaveSingleConfig</vt:lpstr>
      <vt:lpstr>Signpost—主要接口: AuditConfig接口</vt:lpstr>
      <vt:lpstr>Signpost—主要接口: ProcessPublishMsg接口</vt:lpstr>
      <vt:lpstr>Signpost—主要接口: ProcessPublishControlMsg接口</vt:lpstr>
      <vt:lpstr>PowerPoint 演示文稿</vt:lpstr>
      <vt:lpstr>Signpost-sdk-- 使用方式</vt:lpstr>
      <vt:lpstr>Signpost-sdk-- 使用案例</vt:lpstr>
      <vt:lpstr>Signpost-sdk—query接口</vt:lpstr>
      <vt:lpstr>Signpost-sdk– getConfigResult接口</vt:lpstr>
      <vt:lpstr>Signpost-sdk—配置回退逻辑</vt:lpstr>
      <vt:lpstr>PowerPoint 演示文稿</vt:lpstr>
      <vt:lpstr>业务思考：feature 与 Category</vt:lpstr>
      <vt:lpstr>业务思考：配置json源码显示</vt:lpstr>
      <vt:lpstr>业务思考：开发和生产环境权限申请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280</cp:revision>
  <dcterms:created xsi:type="dcterms:W3CDTF">2021-06-13T01:15:23Z</dcterms:created>
  <dcterms:modified xsi:type="dcterms:W3CDTF">2021-08-25T10:27:23Z</dcterms:modified>
</cp:coreProperties>
</file>